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ileron Heavy" panose="020B0604020202020204" charset="0"/>
      <p:regular r:id="rId22"/>
    </p:embeddedFont>
    <p:embeddedFont>
      <p:font typeface="Anton" pitchFamily="2" charset="0"/>
      <p:regular r:id="rId23"/>
    </p:embeddedFont>
    <p:embeddedFont>
      <p:font typeface="Arimo Bold" panose="020B0604020202020204" charset="0"/>
      <p:regular r:id="rId24"/>
    </p:embeddedFont>
    <p:embeddedFont>
      <p:font typeface="Barlow Condensed Semi-Bold" panose="020B0604020202020204" charset="0"/>
      <p:regular r:id="rId25"/>
    </p:embeddedFont>
    <p:embeddedFont>
      <p:font typeface="Larken Heavy Italics" panose="020B0604020202020204" charset="0"/>
      <p:regular r:id="rId26"/>
    </p:embeddedFont>
    <p:embeddedFont>
      <p:font typeface="Public Sans 1" panose="020B0604020202020204" charset="0"/>
      <p:regular r:id="rId27"/>
    </p:embeddedFont>
    <p:embeddedFont>
      <p:font typeface="Public Sans 1 Bold" panose="020B0604020202020204" charset="0"/>
      <p:regular r:id="rId28"/>
    </p:embeddedFont>
    <p:embeddedFont>
      <p:font typeface="Public Sans 1 Bold Italics" panose="020B0604020202020204" charset="0"/>
      <p:regular r:id="rId29"/>
    </p:embeddedFont>
    <p:embeddedFont>
      <p:font typeface="Public Sans 2" panose="020B0604020202020204" charset="0"/>
      <p:regular r:id="rId30"/>
    </p:embeddedFont>
    <p:embeddedFont>
      <p:font typeface="Public Sans 2 Bold" panose="020B0604020202020204" charset="0"/>
      <p:regular r:id="rId31"/>
    </p:embeddedFont>
    <p:embeddedFont>
      <p:font typeface="Public Sans 2 Bold Italics" panose="020B0604020202020204" charset="0"/>
      <p:regular r:id="rId32"/>
    </p:embeddedFont>
    <p:embeddedFont>
      <p:font typeface="Public Sans 2 Heavy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67CB45-5981-49AB-9439-67F59795ACEA}" v="4" dt="2026-02-26T09:54:15.0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5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5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itaya Somakerd" userId="9fd5cc6a-2d98-468d-8e4f-5b757cfda3c3" providerId="ADAL" clId="{9E69F64D-3DB0-456A-8DD5-86631B1442DB}"/>
    <pc:docChg chg="undo redo custSel modSld">
      <pc:chgData name="Artitaya Somakerd" userId="9fd5cc6a-2d98-468d-8e4f-5b757cfda3c3" providerId="ADAL" clId="{9E69F64D-3DB0-456A-8DD5-86631B1442DB}" dt="2026-02-26T10:09:59.278" v="208" actId="1076"/>
      <pc:docMkLst>
        <pc:docMk/>
      </pc:docMkLst>
      <pc:sldChg chg="modSp mod">
        <pc:chgData name="Artitaya Somakerd" userId="9fd5cc6a-2d98-468d-8e4f-5b757cfda3c3" providerId="ADAL" clId="{9E69F64D-3DB0-456A-8DD5-86631B1442DB}" dt="2026-02-26T09:47:30.937" v="10" actId="14100"/>
        <pc:sldMkLst>
          <pc:docMk/>
          <pc:sldMk cId="0" sldId="256"/>
        </pc:sldMkLst>
        <pc:spChg chg="mod">
          <ac:chgData name="Artitaya Somakerd" userId="9fd5cc6a-2d98-468d-8e4f-5b757cfda3c3" providerId="ADAL" clId="{9E69F64D-3DB0-456A-8DD5-86631B1442DB}" dt="2026-02-26T09:47:30.937" v="10" actId="14100"/>
          <ac:spMkLst>
            <pc:docMk/>
            <pc:sldMk cId="0" sldId="256"/>
            <ac:spMk id="2" creationId="{00000000-0000-0000-0000-000000000000}"/>
          </ac:spMkLst>
        </pc:spChg>
      </pc:sldChg>
      <pc:sldChg chg="modSp mod">
        <pc:chgData name="Artitaya Somakerd" userId="9fd5cc6a-2d98-468d-8e4f-5b757cfda3c3" providerId="ADAL" clId="{9E69F64D-3DB0-456A-8DD5-86631B1442DB}" dt="2026-02-26T09:46:59.320" v="6" actId="1076"/>
        <pc:sldMkLst>
          <pc:docMk/>
          <pc:sldMk cId="0" sldId="257"/>
        </pc:sldMkLst>
        <pc:grpChg chg="mod">
          <ac:chgData name="Artitaya Somakerd" userId="9fd5cc6a-2d98-468d-8e4f-5b757cfda3c3" providerId="ADAL" clId="{9E69F64D-3DB0-456A-8DD5-86631B1442DB}" dt="2026-02-26T09:46:55.377" v="5" actId="1076"/>
          <ac:grpSpMkLst>
            <pc:docMk/>
            <pc:sldMk cId="0" sldId="257"/>
            <ac:grpSpMk id="5" creationId="{00000000-0000-0000-0000-000000000000}"/>
          </ac:grpSpMkLst>
        </pc:grpChg>
        <pc:grpChg chg="mod">
          <ac:chgData name="Artitaya Somakerd" userId="9fd5cc6a-2d98-468d-8e4f-5b757cfda3c3" providerId="ADAL" clId="{9E69F64D-3DB0-456A-8DD5-86631B1442DB}" dt="2026-02-26T09:46:59.320" v="6" actId="1076"/>
          <ac:grpSpMkLst>
            <pc:docMk/>
            <pc:sldMk cId="0" sldId="257"/>
            <ac:grpSpMk id="12" creationId="{00000000-0000-0000-0000-000000000000}"/>
          </ac:grpSpMkLst>
        </pc:grpChg>
      </pc:sldChg>
      <pc:sldChg chg="modSp mod">
        <pc:chgData name="Artitaya Somakerd" userId="9fd5cc6a-2d98-468d-8e4f-5b757cfda3c3" providerId="ADAL" clId="{9E69F64D-3DB0-456A-8DD5-86631B1442DB}" dt="2026-02-26T10:02:40.666" v="165" actId="1076"/>
        <pc:sldMkLst>
          <pc:docMk/>
          <pc:sldMk cId="0" sldId="258"/>
        </pc:sldMkLst>
        <pc:spChg chg="mod">
          <ac:chgData name="Artitaya Somakerd" userId="9fd5cc6a-2d98-468d-8e4f-5b757cfda3c3" providerId="ADAL" clId="{9E69F64D-3DB0-456A-8DD5-86631B1442DB}" dt="2026-02-26T09:48:11.334" v="13" actId="14100"/>
          <ac:spMkLst>
            <pc:docMk/>
            <pc:sldMk cId="0" sldId="258"/>
            <ac:spMk id="32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2:40.666" v="165" actId="1076"/>
          <ac:spMkLst>
            <pc:docMk/>
            <pc:sldMk cId="0" sldId="258"/>
            <ac:spMk id="35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49:34.550" v="25" actId="1076"/>
          <ac:spMkLst>
            <pc:docMk/>
            <pc:sldMk cId="0" sldId="258"/>
            <ac:spMk id="36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47:52.584" v="11" actId="404"/>
          <ac:spMkLst>
            <pc:docMk/>
            <pc:sldMk cId="0" sldId="258"/>
            <ac:spMk id="37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48:46.169" v="18" actId="20577"/>
          <ac:spMkLst>
            <pc:docMk/>
            <pc:sldMk cId="0" sldId="258"/>
            <ac:spMk id="38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49:22.618" v="24" actId="20577"/>
          <ac:spMkLst>
            <pc:docMk/>
            <pc:sldMk cId="0" sldId="258"/>
            <ac:spMk id="40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49:06.928" v="20" actId="404"/>
          <ac:spMkLst>
            <pc:docMk/>
            <pc:sldMk cId="0" sldId="258"/>
            <ac:spMk id="43" creationId="{00000000-0000-0000-0000-000000000000}"/>
          </ac:spMkLst>
        </pc:spChg>
      </pc:sldChg>
      <pc:sldChg chg="modSp mod">
        <pc:chgData name="Artitaya Somakerd" userId="9fd5cc6a-2d98-468d-8e4f-5b757cfda3c3" providerId="ADAL" clId="{9E69F64D-3DB0-456A-8DD5-86631B1442DB}" dt="2026-02-26T09:50:38.100" v="44" actId="1076"/>
        <pc:sldMkLst>
          <pc:docMk/>
          <pc:sldMk cId="0" sldId="259"/>
        </pc:sldMkLst>
        <pc:spChg chg="mod">
          <ac:chgData name="Artitaya Somakerd" userId="9fd5cc6a-2d98-468d-8e4f-5b757cfda3c3" providerId="ADAL" clId="{9E69F64D-3DB0-456A-8DD5-86631B1442DB}" dt="2026-02-26T09:50:24.893" v="39" actId="1076"/>
          <ac:spMkLst>
            <pc:docMk/>
            <pc:sldMk cId="0" sldId="259"/>
            <ac:spMk id="57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0:27.768" v="40" actId="1076"/>
          <ac:spMkLst>
            <pc:docMk/>
            <pc:sldMk cId="0" sldId="259"/>
            <ac:spMk id="58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0:38.100" v="44" actId="1076"/>
          <ac:spMkLst>
            <pc:docMk/>
            <pc:sldMk cId="0" sldId="259"/>
            <ac:spMk id="59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0:01.643" v="33" actId="207"/>
          <ac:spMkLst>
            <pc:docMk/>
            <pc:sldMk cId="0" sldId="259"/>
            <ac:spMk id="64" creationId="{00000000-0000-0000-0000-000000000000}"/>
          </ac:spMkLst>
        </pc:spChg>
      </pc:sldChg>
      <pc:sldChg chg="modSp mod">
        <pc:chgData name="Artitaya Somakerd" userId="9fd5cc6a-2d98-468d-8e4f-5b757cfda3c3" providerId="ADAL" clId="{9E69F64D-3DB0-456A-8DD5-86631B1442DB}" dt="2026-02-26T10:02:58.706" v="166" actId="20577"/>
        <pc:sldMkLst>
          <pc:docMk/>
          <pc:sldMk cId="0" sldId="260"/>
        </pc:sldMkLst>
        <pc:spChg chg="mod">
          <ac:chgData name="Artitaya Somakerd" userId="9fd5cc6a-2d98-468d-8e4f-5b757cfda3c3" providerId="ADAL" clId="{9E69F64D-3DB0-456A-8DD5-86631B1442DB}" dt="2026-02-26T09:51:01.361" v="47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1:18.828" v="52" actId="1076"/>
          <ac:spMkLst>
            <pc:docMk/>
            <pc:sldMk cId="0" sldId="260"/>
            <ac:spMk id="16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1:14.934" v="51" actId="1076"/>
          <ac:spMkLst>
            <pc:docMk/>
            <pc:sldMk cId="0" sldId="260"/>
            <ac:spMk id="17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2:58.706" v="166" actId="20577"/>
          <ac:spMkLst>
            <pc:docMk/>
            <pc:sldMk cId="0" sldId="260"/>
            <ac:spMk id="37" creationId="{00000000-0000-0000-0000-000000000000}"/>
          </ac:spMkLst>
        </pc:spChg>
        <pc:grpChg chg="mod">
          <ac:chgData name="Artitaya Somakerd" userId="9fd5cc6a-2d98-468d-8e4f-5b757cfda3c3" providerId="ADAL" clId="{9E69F64D-3DB0-456A-8DD5-86631B1442DB}" dt="2026-02-26T09:51:03.520" v="48" actId="1076"/>
          <ac:grpSpMkLst>
            <pc:docMk/>
            <pc:sldMk cId="0" sldId="260"/>
            <ac:grpSpMk id="15" creationId="{00000000-0000-0000-0000-000000000000}"/>
          </ac:grpSpMkLst>
        </pc:grpChg>
      </pc:sldChg>
      <pc:sldChg chg="modSp mod">
        <pc:chgData name="Artitaya Somakerd" userId="9fd5cc6a-2d98-468d-8e4f-5b757cfda3c3" providerId="ADAL" clId="{9E69F64D-3DB0-456A-8DD5-86631B1442DB}" dt="2026-02-26T10:04:07.173" v="167" actId="20577"/>
        <pc:sldMkLst>
          <pc:docMk/>
          <pc:sldMk cId="0" sldId="261"/>
        </pc:sldMkLst>
        <pc:spChg chg="mod">
          <ac:chgData name="Artitaya Somakerd" userId="9fd5cc6a-2d98-468d-8e4f-5b757cfda3c3" providerId="ADAL" clId="{9E69F64D-3DB0-456A-8DD5-86631B1442DB}" dt="2026-02-26T10:04:07.173" v="167" actId="20577"/>
          <ac:spMkLst>
            <pc:docMk/>
            <pc:sldMk cId="0" sldId="261"/>
            <ac:spMk id="41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1:42.663" v="54" actId="404"/>
          <ac:spMkLst>
            <pc:docMk/>
            <pc:sldMk cId="0" sldId="261"/>
            <ac:spMk id="52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1:33.857" v="53" actId="404"/>
          <ac:spMkLst>
            <pc:docMk/>
            <pc:sldMk cId="0" sldId="261"/>
            <ac:spMk id="56" creationId="{00000000-0000-0000-0000-000000000000}"/>
          </ac:spMkLst>
        </pc:spChg>
      </pc:sldChg>
      <pc:sldChg chg="modSp mod">
        <pc:chgData name="Artitaya Somakerd" userId="9fd5cc6a-2d98-468d-8e4f-5b757cfda3c3" providerId="ADAL" clId="{9E69F64D-3DB0-456A-8DD5-86631B1442DB}" dt="2026-02-26T10:04:32.130" v="169" actId="1076"/>
        <pc:sldMkLst>
          <pc:docMk/>
          <pc:sldMk cId="0" sldId="262"/>
        </pc:sldMkLst>
        <pc:spChg chg="mod">
          <ac:chgData name="Artitaya Somakerd" userId="9fd5cc6a-2d98-468d-8e4f-5b757cfda3c3" providerId="ADAL" clId="{9E69F64D-3DB0-456A-8DD5-86631B1442DB}" dt="2026-02-26T09:53:50.166" v="74" actId="1076"/>
          <ac:spMkLst>
            <pc:docMk/>
            <pc:sldMk cId="0" sldId="262"/>
            <ac:spMk id="3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2:20.053" v="60" actId="1076"/>
          <ac:spMkLst>
            <pc:docMk/>
            <pc:sldMk cId="0" sldId="262"/>
            <ac:spMk id="8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4:13.105" v="83" actId="14100"/>
          <ac:spMkLst>
            <pc:docMk/>
            <pc:sldMk cId="0" sldId="262"/>
            <ac:spMk id="48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2:34.877" v="63" actId="14100"/>
          <ac:spMkLst>
            <pc:docMk/>
            <pc:sldMk cId="0" sldId="262"/>
            <ac:spMk id="49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2:30.761" v="62" actId="14100"/>
          <ac:spMkLst>
            <pc:docMk/>
            <pc:sldMk cId="0" sldId="262"/>
            <ac:spMk id="50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2:28.739" v="61" actId="14100"/>
          <ac:spMkLst>
            <pc:docMk/>
            <pc:sldMk cId="0" sldId="262"/>
            <ac:spMk id="51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4:12.830" v="82" actId="14100"/>
          <ac:spMkLst>
            <pc:docMk/>
            <pc:sldMk cId="0" sldId="262"/>
            <ac:spMk id="119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4:07.157" v="76" actId="1076"/>
          <ac:spMkLst>
            <pc:docMk/>
            <pc:sldMk cId="0" sldId="262"/>
            <ac:spMk id="128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4:26.851" v="87" actId="14838"/>
          <ac:spMkLst>
            <pc:docMk/>
            <pc:sldMk cId="0" sldId="262"/>
            <ac:spMk id="136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4:15.029" v="85"/>
          <ac:spMkLst>
            <pc:docMk/>
            <pc:sldMk cId="0" sldId="262"/>
            <ac:spMk id="137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4:32.130" v="169" actId="1076"/>
          <ac:spMkLst>
            <pc:docMk/>
            <pc:sldMk cId="0" sldId="262"/>
            <ac:spMk id="166" creationId="{00000000-0000-0000-0000-000000000000}"/>
          </ac:spMkLst>
        </pc:spChg>
        <pc:grpChg chg="mod">
          <ac:chgData name="Artitaya Somakerd" userId="9fd5cc6a-2d98-468d-8e4f-5b757cfda3c3" providerId="ADAL" clId="{9E69F64D-3DB0-456A-8DD5-86631B1442DB}" dt="2026-02-26T09:52:19.743" v="59" actId="1076"/>
          <ac:grpSpMkLst>
            <pc:docMk/>
            <pc:sldMk cId="0" sldId="262"/>
            <ac:grpSpMk id="5" creationId="{00000000-0000-0000-0000-000000000000}"/>
          </ac:grpSpMkLst>
        </pc:grpChg>
        <pc:grpChg chg="mod">
          <ac:chgData name="Artitaya Somakerd" userId="9fd5cc6a-2d98-468d-8e4f-5b757cfda3c3" providerId="ADAL" clId="{9E69F64D-3DB0-456A-8DD5-86631B1442DB}" dt="2026-02-26T09:54:15.029" v="85"/>
          <ac:grpSpMkLst>
            <pc:docMk/>
            <pc:sldMk cId="0" sldId="262"/>
            <ac:grpSpMk id="135" creationId="{00000000-0000-0000-0000-000000000000}"/>
          </ac:grpSpMkLst>
        </pc:grpChg>
      </pc:sldChg>
      <pc:sldChg chg="modSp mod">
        <pc:chgData name="Artitaya Somakerd" userId="9fd5cc6a-2d98-468d-8e4f-5b757cfda3c3" providerId="ADAL" clId="{9E69F64D-3DB0-456A-8DD5-86631B1442DB}" dt="2026-02-26T10:04:48.296" v="170" actId="20577"/>
        <pc:sldMkLst>
          <pc:docMk/>
          <pc:sldMk cId="0" sldId="264"/>
        </pc:sldMkLst>
        <pc:spChg chg="mod">
          <ac:chgData name="Artitaya Somakerd" userId="9fd5cc6a-2d98-468d-8e4f-5b757cfda3c3" providerId="ADAL" clId="{9E69F64D-3DB0-456A-8DD5-86631B1442DB}" dt="2026-02-26T10:04:48.296" v="170" actId="20577"/>
          <ac:spMkLst>
            <pc:docMk/>
            <pc:sldMk cId="0" sldId="264"/>
            <ac:spMk id="66" creationId="{00000000-0000-0000-0000-000000000000}"/>
          </ac:spMkLst>
        </pc:spChg>
      </pc:sldChg>
      <pc:sldChg chg="modSp mod">
        <pc:chgData name="Artitaya Somakerd" userId="9fd5cc6a-2d98-468d-8e4f-5b757cfda3c3" providerId="ADAL" clId="{9E69F64D-3DB0-456A-8DD5-86631B1442DB}" dt="2026-02-26T09:55:42.858" v="95" actId="1076"/>
        <pc:sldMkLst>
          <pc:docMk/>
          <pc:sldMk cId="0" sldId="265"/>
        </pc:sldMkLst>
        <pc:spChg chg="mod">
          <ac:chgData name="Artitaya Somakerd" userId="9fd5cc6a-2d98-468d-8e4f-5b757cfda3c3" providerId="ADAL" clId="{9E69F64D-3DB0-456A-8DD5-86631B1442DB}" dt="2026-02-26T09:55:42.858" v="95" actId="1076"/>
          <ac:spMkLst>
            <pc:docMk/>
            <pc:sldMk cId="0" sldId="265"/>
            <ac:spMk id="18" creationId="{00000000-0000-0000-0000-000000000000}"/>
          </ac:spMkLst>
        </pc:spChg>
      </pc:sldChg>
      <pc:sldChg chg="modSp mod">
        <pc:chgData name="Artitaya Somakerd" userId="9fd5cc6a-2d98-468d-8e4f-5b757cfda3c3" providerId="ADAL" clId="{9E69F64D-3DB0-456A-8DD5-86631B1442DB}" dt="2026-02-26T09:56:39.569" v="101" actId="404"/>
        <pc:sldMkLst>
          <pc:docMk/>
          <pc:sldMk cId="0" sldId="266"/>
        </pc:sldMkLst>
        <pc:spChg chg="mod">
          <ac:chgData name="Artitaya Somakerd" userId="9fd5cc6a-2d98-468d-8e4f-5b757cfda3c3" providerId="ADAL" clId="{9E69F64D-3DB0-456A-8DD5-86631B1442DB}" dt="2026-02-26T09:56:39.569" v="101" actId="404"/>
          <ac:spMkLst>
            <pc:docMk/>
            <pc:sldMk cId="0" sldId="266"/>
            <ac:spMk id="12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6:32.403" v="99" actId="404"/>
          <ac:spMkLst>
            <pc:docMk/>
            <pc:sldMk cId="0" sldId="266"/>
            <ac:spMk id="13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6:05.492" v="98" actId="20577"/>
          <ac:spMkLst>
            <pc:docMk/>
            <pc:sldMk cId="0" sldId="266"/>
            <ac:spMk id="35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6:01.128" v="97" actId="404"/>
          <ac:spMkLst>
            <pc:docMk/>
            <pc:sldMk cId="0" sldId="266"/>
            <ac:spMk id="37" creationId="{00000000-0000-0000-0000-000000000000}"/>
          </ac:spMkLst>
        </pc:spChg>
      </pc:sldChg>
      <pc:sldChg chg="addSp delSp modSp mod">
        <pc:chgData name="Artitaya Somakerd" userId="9fd5cc6a-2d98-468d-8e4f-5b757cfda3c3" providerId="ADAL" clId="{9E69F64D-3DB0-456A-8DD5-86631B1442DB}" dt="2026-02-26T10:09:06.537" v="206" actId="14100"/>
        <pc:sldMkLst>
          <pc:docMk/>
          <pc:sldMk cId="0" sldId="267"/>
        </pc:sldMkLst>
        <pc:spChg chg="add del mod">
          <ac:chgData name="Artitaya Somakerd" userId="9fd5cc6a-2d98-468d-8e4f-5b757cfda3c3" providerId="ADAL" clId="{9E69F64D-3DB0-456A-8DD5-86631B1442DB}" dt="2026-02-26T10:07:25.089" v="186" actId="14100"/>
          <ac:spMkLst>
            <pc:docMk/>
            <pc:sldMk cId="0" sldId="267"/>
            <ac:spMk id="4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8:43.093" v="203" actId="14100"/>
          <ac:spMkLst>
            <pc:docMk/>
            <pc:sldMk cId="0" sldId="267"/>
            <ac:spMk id="14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8:40.738" v="202" actId="1076"/>
          <ac:spMkLst>
            <pc:docMk/>
            <pc:sldMk cId="0" sldId="267"/>
            <ac:spMk id="19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8:21.329" v="198" actId="14100"/>
          <ac:spMkLst>
            <pc:docMk/>
            <pc:sldMk cId="0" sldId="267"/>
            <ac:spMk id="26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8:18.380" v="197" actId="1076"/>
          <ac:spMkLst>
            <pc:docMk/>
            <pc:sldMk cId="0" sldId="267"/>
            <ac:spMk id="31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7:55.792" v="193" actId="1076"/>
          <ac:spMkLst>
            <pc:docMk/>
            <pc:sldMk cId="0" sldId="267"/>
            <ac:spMk id="33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8:28.401" v="199" actId="14100"/>
          <ac:spMkLst>
            <pc:docMk/>
            <pc:sldMk cId="0" sldId="267"/>
            <ac:spMk id="38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7:37.656" v="189" actId="1076"/>
          <ac:spMkLst>
            <pc:docMk/>
            <pc:sldMk cId="0" sldId="267"/>
            <ac:spMk id="43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9:06.537" v="206" actId="14100"/>
          <ac:spMkLst>
            <pc:docMk/>
            <pc:sldMk cId="0" sldId="267"/>
            <ac:spMk id="50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8:33.398" v="200" actId="1076"/>
          <ac:spMkLst>
            <pc:docMk/>
            <pc:sldMk cId="0" sldId="267"/>
            <ac:spMk id="55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8:48.676" v="205" actId="14100"/>
          <ac:spMkLst>
            <pc:docMk/>
            <pc:sldMk cId="0" sldId="267"/>
            <ac:spMk id="73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8:45.962" v="204" actId="1076"/>
          <ac:spMkLst>
            <pc:docMk/>
            <pc:sldMk cId="0" sldId="267"/>
            <ac:spMk id="78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7:55.792" v="193" actId="1076"/>
          <ac:spMkLst>
            <pc:docMk/>
            <pc:sldMk cId="0" sldId="267"/>
            <ac:spMk id="84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7:09.002" v="107" actId="404"/>
          <ac:spMkLst>
            <pc:docMk/>
            <pc:sldMk cId="0" sldId="267"/>
            <ac:spMk id="92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7:55.792" v="193" actId="1076"/>
          <ac:spMkLst>
            <pc:docMk/>
            <pc:sldMk cId="0" sldId="267"/>
            <ac:spMk id="93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7:20.731" v="108" actId="404"/>
          <ac:spMkLst>
            <pc:docMk/>
            <pc:sldMk cId="0" sldId="267"/>
            <ac:spMk id="94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7:00.206" v="105" actId="404"/>
          <ac:spMkLst>
            <pc:docMk/>
            <pc:sldMk cId="0" sldId="267"/>
            <ac:spMk id="95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6:57.026" v="104" actId="404"/>
          <ac:spMkLst>
            <pc:docMk/>
            <pc:sldMk cId="0" sldId="267"/>
            <ac:spMk id="96" creationId="{00000000-0000-0000-0000-000000000000}"/>
          </ac:spMkLst>
        </pc:spChg>
        <pc:spChg chg="add del mod">
          <ac:chgData name="Artitaya Somakerd" userId="9fd5cc6a-2d98-468d-8e4f-5b757cfda3c3" providerId="ADAL" clId="{9E69F64D-3DB0-456A-8DD5-86631B1442DB}" dt="2026-02-26T10:07:10.081" v="178" actId="11529"/>
          <ac:spMkLst>
            <pc:docMk/>
            <pc:sldMk cId="0" sldId="267"/>
            <ac:spMk id="102" creationId="{AC413A64-D1DF-4501-1E8F-FBAAF0A27AC8}"/>
          </ac:spMkLst>
        </pc:spChg>
        <pc:grpChg chg="mod">
          <ac:chgData name="Artitaya Somakerd" userId="9fd5cc6a-2d98-468d-8e4f-5b757cfda3c3" providerId="ADAL" clId="{9E69F64D-3DB0-456A-8DD5-86631B1442DB}" dt="2026-02-26T09:56:54.564" v="103" actId="14100"/>
          <ac:grpSpMkLst>
            <pc:docMk/>
            <pc:sldMk cId="0" sldId="267"/>
            <ac:grpSpMk id="22" creationId="{00000000-0000-0000-0000-000000000000}"/>
          </ac:grpSpMkLst>
        </pc:grpChg>
        <pc:grpChg chg="mod">
          <ac:chgData name="Artitaya Somakerd" userId="9fd5cc6a-2d98-468d-8e4f-5b757cfda3c3" providerId="ADAL" clId="{9E69F64D-3DB0-456A-8DD5-86631B1442DB}" dt="2026-02-26T10:07:43.824" v="191" actId="1076"/>
          <ac:grpSpMkLst>
            <pc:docMk/>
            <pc:sldMk cId="0" sldId="267"/>
            <ac:grpSpMk id="25" creationId="{00000000-0000-0000-0000-000000000000}"/>
          </ac:grpSpMkLst>
        </pc:grpChg>
        <pc:grpChg chg="mod">
          <ac:chgData name="Artitaya Somakerd" userId="9fd5cc6a-2d98-468d-8e4f-5b757cfda3c3" providerId="ADAL" clId="{9E69F64D-3DB0-456A-8DD5-86631B1442DB}" dt="2026-02-26T10:07:55.792" v="193" actId="1076"/>
          <ac:grpSpMkLst>
            <pc:docMk/>
            <pc:sldMk cId="0" sldId="267"/>
            <ac:grpSpMk id="34" creationId="{00000000-0000-0000-0000-000000000000}"/>
          </ac:grpSpMkLst>
        </pc:grpChg>
        <pc:grpChg chg="mod">
          <ac:chgData name="Artitaya Somakerd" userId="9fd5cc6a-2d98-468d-8e4f-5b757cfda3c3" providerId="ADAL" clId="{9E69F64D-3DB0-456A-8DD5-86631B1442DB}" dt="2026-02-26T10:07:55.792" v="193" actId="1076"/>
          <ac:grpSpMkLst>
            <pc:docMk/>
            <pc:sldMk cId="0" sldId="267"/>
            <ac:grpSpMk id="37" creationId="{00000000-0000-0000-0000-000000000000}"/>
          </ac:grpSpMkLst>
        </pc:grpChg>
        <pc:grpChg chg="mod">
          <ac:chgData name="Artitaya Somakerd" userId="9fd5cc6a-2d98-468d-8e4f-5b757cfda3c3" providerId="ADAL" clId="{9E69F64D-3DB0-456A-8DD5-86631B1442DB}" dt="2026-02-26T10:07:31.078" v="188" actId="1076"/>
          <ac:grpSpMkLst>
            <pc:docMk/>
            <pc:sldMk cId="0" sldId="267"/>
            <ac:grpSpMk id="72" creationId="{00000000-0000-0000-0000-000000000000}"/>
          </ac:grpSpMkLst>
        </pc:grpChg>
      </pc:sldChg>
      <pc:sldChg chg="modSp mod">
        <pc:chgData name="Artitaya Somakerd" userId="9fd5cc6a-2d98-468d-8e4f-5b757cfda3c3" providerId="ADAL" clId="{9E69F64D-3DB0-456A-8DD5-86631B1442DB}" dt="2026-02-26T09:58:47.963" v="127" actId="404"/>
        <pc:sldMkLst>
          <pc:docMk/>
          <pc:sldMk cId="0" sldId="270"/>
        </pc:sldMkLst>
        <pc:spChg chg="mod">
          <ac:chgData name="Artitaya Somakerd" userId="9fd5cc6a-2d98-468d-8e4f-5b757cfda3c3" providerId="ADAL" clId="{9E69F64D-3DB0-456A-8DD5-86631B1442DB}" dt="2026-02-26T09:58:32.993" v="124" actId="20577"/>
          <ac:spMkLst>
            <pc:docMk/>
            <pc:sldMk cId="0" sldId="270"/>
            <ac:spMk id="50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8:47.963" v="127" actId="404"/>
          <ac:spMkLst>
            <pc:docMk/>
            <pc:sldMk cId="0" sldId="270"/>
            <ac:spMk id="52" creationId="{00000000-0000-0000-0000-000000000000}"/>
          </ac:spMkLst>
        </pc:spChg>
      </pc:sldChg>
      <pc:sldChg chg="modSp mod">
        <pc:chgData name="Artitaya Somakerd" userId="9fd5cc6a-2d98-468d-8e4f-5b757cfda3c3" providerId="ADAL" clId="{9E69F64D-3DB0-456A-8DD5-86631B1442DB}" dt="2026-02-26T10:00:10.879" v="143" actId="14100"/>
        <pc:sldMkLst>
          <pc:docMk/>
          <pc:sldMk cId="0" sldId="271"/>
        </pc:sldMkLst>
        <pc:spChg chg="mod">
          <ac:chgData name="Artitaya Somakerd" userId="9fd5cc6a-2d98-468d-8e4f-5b757cfda3c3" providerId="ADAL" clId="{9E69F64D-3DB0-456A-8DD5-86631B1442DB}" dt="2026-02-26T09:59:26.050" v="135" actId="14100"/>
          <ac:spMkLst>
            <pc:docMk/>
            <pc:sldMk cId="0" sldId="271"/>
            <ac:spMk id="93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9:38.988" v="138" actId="14100"/>
          <ac:spMkLst>
            <pc:docMk/>
            <pc:sldMk cId="0" sldId="271"/>
            <ac:spMk id="94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0:06.640" v="142" actId="14100"/>
          <ac:spMkLst>
            <pc:docMk/>
            <pc:sldMk cId="0" sldId="271"/>
            <ac:spMk id="106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09:59:51.636" v="140" actId="14100"/>
          <ac:spMkLst>
            <pc:docMk/>
            <pc:sldMk cId="0" sldId="271"/>
            <ac:spMk id="117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0:10.879" v="143" actId="14100"/>
          <ac:spMkLst>
            <pc:docMk/>
            <pc:sldMk cId="0" sldId="271"/>
            <ac:spMk id="125" creationId="{00000000-0000-0000-0000-000000000000}"/>
          </ac:spMkLst>
        </pc:spChg>
      </pc:sldChg>
      <pc:sldChg chg="modSp mod">
        <pc:chgData name="Artitaya Somakerd" userId="9fd5cc6a-2d98-468d-8e4f-5b757cfda3c3" providerId="ADAL" clId="{9E69F64D-3DB0-456A-8DD5-86631B1442DB}" dt="2026-02-26T10:09:45.477" v="207" actId="404"/>
        <pc:sldMkLst>
          <pc:docMk/>
          <pc:sldMk cId="0" sldId="272"/>
        </pc:sldMkLst>
        <pc:spChg chg="mod">
          <ac:chgData name="Artitaya Somakerd" userId="9fd5cc6a-2d98-468d-8e4f-5b757cfda3c3" providerId="ADAL" clId="{9E69F64D-3DB0-456A-8DD5-86631B1442DB}" dt="2026-02-26T10:09:45.477" v="207" actId="404"/>
          <ac:spMkLst>
            <pc:docMk/>
            <pc:sldMk cId="0" sldId="272"/>
            <ac:spMk id="63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0:24.880" v="144" actId="6549"/>
          <ac:spMkLst>
            <pc:docMk/>
            <pc:sldMk cId="0" sldId="272"/>
            <ac:spMk id="69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0:36.848" v="146" actId="1076"/>
          <ac:spMkLst>
            <pc:docMk/>
            <pc:sldMk cId="0" sldId="272"/>
            <ac:spMk id="71" creationId="{00000000-0000-0000-0000-000000000000}"/>
          </ac:spMkLst>
        </pc:spChg>
        <pc:grpChg chg="mod">
          <ac:chgData name="Artitaya Somakerd" userId="9fd5cc6a-2d98-468d-8e4f-5b757cfda3c3" providerId="ADAL" clId="{9E69F64D-3DB0-456A-8DD5-86631B1442DB}" dt="2026-02-26T10:00:42.801" v="147" actId="1076"/>
          <ac:grpSpMkLst>
            <pc:docMk/>
            <pc:sldMk cId="0" sldId="272"/>
            <ac:grpSpMk id="72" creationId="{00000000-0000-0000-0000-000000000000}"/>
          </ac:grpSpMkLst>
        </pc:grpChg>
      </pc:sldChg>
      <pc:sldChg chg="modSp mod">
        <pc:chgData name="Artitaya Somakerd" userId="9fd5cc6a-2d98-468d-8e4f-5b757cfda3c3" providerId="ADAL" clId="{9E69F64D-3DB0-456A-8DD5-86631B1442DB}" dt="2026-02-26T10:09:59.278" v="208" actId="1076"/>
        <pc:sldMkLst>
          <pc:docMk/>
          <pc:sldMk cId="0" sldId="273"/>
        </pc:sldMkLst>
        <pc:spChg chg="mod">
          <ac:chgData name="Artitaya Somakerd" userId="9fd5cc6a-2d98-468d-8e4f-5b757cfda3c3" providerId="ADAL" clId="{9E69F64D-3DB0-456A-8DD5-86631B1442DB}" dt="2026-02-26T10:01:12.260" v="151" actId="6549"/>
          <ac:spMkLst>
            <pc:docMk/>
            <pc:sldMk cId="0" sldId="273"/>
            <ac:spMk id="91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9:59.278" v="208" actId="1076"/>
          <ac:spMkLst>
            <pc:docMk/>
            <pc:sldMk cId="0" sldId="273"/>
            <ac:spMk id="95" creationId="{00000000-0000-0000-0000-000000000000}"/>
          </ac:spMkLst>
        </pc:spChg>
        <pc:spChg chg="mod">
          <ac:chgData name="Artitaya Somakerd" userId="9fd5cc6a-2d98-468d-8e4f-5b757cfda3c3" providerId="ADAL" clId="{9E69F64D-3DB0-456A-8DD5-86631B1442DB}" dt="2026-02-26T10:01:02.773" v="149" actId="1076"/>
          <ac:spMkLst>
            <pc:docMk/>
            <pc:sldMk cId="0" sldId="273"/>
            <ac:spMk id="96" creationId="{00000000-0000-0000-0000-000000000000}"/>
          </ac:spMkLst>
        </pc:spChg>
      </pc:sldChg>
      <pc:sldChg chg="modSp mod">
        <pc:chgData name="Artitaya Somakerd" userId="9fd5cc6a-2d98-468d-8e4f-5b757cfda3c3" providerId="ADAL" clId="{9E69F64D-3DB0-456A-8DD5-86631B1442DB}" dt="2026-02-26T10:01:24.409" v="152" actId="1076"/>
        <pc:sldMkLst>
          <pc:docMk/>
          <pc:sldMk cId="0" sldId="274"/>
        </pc:sldMkLst>
        <pc:grpChg chg="mod">
          <ac:chgData name="Artitaya Somakerd" userId="9fd5cc6a-2d98-468d-8e4f-5b757cfda3c3" providerId="ADAL" clId="{9E69F64D-3DB0-456A-8DD5-86631B1442DB}" dt="2026-02-26T10:01:24.409" v="152" actId="1076"/>
          <ac:grpSpMkLst>
            <pc:docMk/>
            <pc:sldMk cId="0" sldId="274"/>
            <ac:grpSpMk id="48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inter.nesdc.go.th/th2oecd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sv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svg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svg"/><Relationship Id="rId10" Type="http://schemas.openxmlformats.org/officeDocument/2006/relationships/image" Target="../media/image154.sv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3" Type="http://schemas.openxmlformats.org/officeDocument/2006/relationships/image" Target="../media/image157.svg"/><Relationship Id="rId7" Type="http://schemas.openxmlformats.org/officeDocument/2006/relationships/image" Target="../media/image160.png"/><Relationship Id="rId12" Type="http://schemas.openxmlformats.org/officeDocument/2006/relationships/image" Target="../media/image165.svg"/><Relationship Id="rId2" Type="http://schemas.openxmlformats.org/officeDocument/2006/relationships/image" Target="../media/image156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4.png"/><Relationship Id="rId5" Type="http://schemas.openxmlformats.org/officeDocument/2006/relationships/image" Target="../media/image159.svg"/><Relationship Id="rId15" Type="http://schemas.openxmlformats.org/officeDocument/2006/relationships/image" Target="../media/image168.svg"/><Relationship Id="rId10" Type="http://schemas.openxmlformats.org/officeDocument/2006/relationships/image" Target="../media/image163.png"/><Relationship Id="rId4" Type="http://schemas.openxmlformats.org/officeDocument/2006/relationships/image" Target="../media/image158.pn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png"/><Relationship Id="rId3" Type="http://schemas.openxmlformats.org/officeDocument/2006/relationships/image" Target="../media/image169.png"/><Relationship Id="rId7" Type="http://schemas.openxmlformats.org/officeDocument/2006/relationships/image" Target="../media/image172.png"/><Relationship Id="rId12" Type="http://schemas.openxmlformats.org/officeDocument/2006/relationships/image" Target="../media/image177.svg"/><Relationship Id="rId2" Type="http://schemas.openxmlformats.org/officeDocument/2006/relationships/image" Target="../media/image6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43.png"/><Relationship Id="rId15" Type="http://schemas.openxmlformats.org/officeDocument/2006/relationships/image" Target="../media/image180.png"/><Relationship Id="rId10" Type="http://schemas.openxmlformats.org/officeDocument/2006/relationships/image" Target="../media/image175.png"/><Relationship Id="rId4" Type="http://schemas.openxmlformats.org/officeDocument/2006/relationships/image" Target="../media/image170.svg"/><Relationship Id="rId9" Type="http://schemas.openxmlformats.org/officeDocument/2006/relationships/image" Target="../media/image174.png"/><Relationship Id="rId14" Type="http://schemas.openxmlformats.org/officeDocument/2006/relationships/image" Target="../media/image17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90.png"/><Relationship Id="rId3" Type="http://schemas.openxmlformats.org/officeDocument/2006/relationships/image" Target="../media/image182.png"/><Relationship Id="rId7" Type="http://schemas.openxmlformats.org/officeDocument/2006/relationships/image" Target="../media/image186.svg"/><Relationship Id="rId12" Type="http://schemas.openxmlformats.org/officeDocument/2006/relationships/image" Target="../media/image189.svg"/><Relationship Id="rId17" Type="http://schemas.openxmlformats.org/officeDocument/2006/relationships/image" Target="../media/image10.png"/><Relationship Id="rId2" Type="http://schemas.openxmlformats.org/officeDocument/2006/relationships/image" Target="../media/image181.png"/><Relationship Id="rId16" Type="http://schemas.openxmlformats.org/officeDocument/2006/relationships/image" Target="../media/image1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11" Type="http://schemas.openxmlformats.org/officeDocument/2006/relationships/image" Target="../media/image188.png"/><Relationship Id="rId5" Type="http://schemas.openxmlformats.org/officeDocument/2006/relationships/image" Target="../media/image184.svg"/><Relationship Id="rId15" Type="http://schemas.openxmlformats.org/officeDocument/2006/relationships/image" Target="../media/image192.png"/><Relationship Id="rId10" Type="http://schemas.openxmlformats.org/officeDocument/2006/relationships/image" Target="../media/image6.png"/><Relationship Id="rId4" Type="http://schemas.openxmlformats.org/officeDocument/2006/relationships/image" Target="../media/image183.png"/><Relationship Id="rId9" Type="http://schemas.openxmlformats.org/officeDocument/2006/relationships/image" Target="../media/image187.png"/><Relationship Id="rId14" Type="http://schemas.openxmlformats.org/officeDocument/2006/relationships/image" Target="../media/image19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4.png"/><Relationship Id="rId18" Type="http://schemas.openxmlformats.org/officeDocument/2006/relationships/image" Target="../media/image192.png"/><Relationship Id="rId3" Type="http://schemas.openxmlformats.org/officeDocument/2006/relationships/image" Target="../media/image195.svg"/><Relationship Id="rId7" Type="http://schemas.openxmlformats.org/officeDocument/2006/relationships/image" Target="../media/image199.png"/><Relationship Id="rId12" Type="http://schemas.openxmlformats.org/officeDocument/2006/relationships/image" Target="../media/image203.png"/><Relationship Id="rId17" Type="http://schemas.openxmlformats.org/officeDocument/2006/relationships/image" Target="../media/image6.png"/><Relationship Id="rId2" Type="http://schemas.openxmlformats.org/officeDocument/2006/relationships/image" Target="../media/image194.png"/><Relationship Id="rId16" Type="http://schemas.openxmlformats.org/officeDocument/2006/relationships/image" Target="../media/image207.sv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png"/><Relationship Id="rId11" Type="http://schemas.openxmlformats.org/officeDocument/2006/relationships/image" Target="../media/image166.png"/><Relationship Id="rId5" Type="http://schemas.openxmlformats.org/officeDocument/2006/relationships/image" Target="../media/image197.svg"/><Relationship Id="rId15" Type="http://schemas.openxmlformats.org/officeDocument/2006/relationships/image" Target="../media/image206.png"/><Relationship Id="rId10" Type="http://schemas.openxmlformats.org/officeDocument/2006/relationships/image" Target="../media/image202.svg"/><Relationship Id="rId19" Type="http://schemas.openxmlformats.org/officeDocument/2006/relationships/image" Target="../media/image193.svg"/><Relationship Id="rId4" Type="http://schemas.openxmlformats.org/officeDocument/2006/relationships/image" Target="../media/image196.png"/><Relationship Id="rId9" Type="http://schemas.openxmlformats.org/officeDocument/2006/relationships/image" Target="../media/image201.png"/><Relationship Id="rId14" Type="http://schemas.openxmlformats.org/officeDocument/2006/relationships/image" Target="../media/image205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9.png"/><Relationship Id="rId18" Type="http://schemas.openxmlformats.org/officeDocument/2006/relationships/image" Target="../media/image224.png"/><Relationship Id="rId26" Type="http://schemas.openxmlformats.org/officeDocument/2006/relationships/image" Target="../media/image232.png"/><Relationship Id="rId39" Type="http://schemas.openxmlformats.org/officeDocument/2006/relationships/image" Target="../media/image245.png"/><Relationship Id="rId21" Type="http://schemas.openxmlformats.org/officeDocument/2006/relationships/image" Target="../media/image227.png"/><Relationship Id="rId34" Type="http://schemas.openxmlformats.org/officeDocument/2006/relationships/image" Target="../media/image240.png"/><Relationship Id="rId42" Type="http://schemas.openxmlformats.org/officeDocument/2006/relationships/image" Target="../media/image6.png"/><Relationship Id="rId7" Type="http://schemas.openxmlformats.org/officeDocument/2006/relationships/image" Target="../media/image213.svg"/><Relationship Id="rId2" Type="http://schemas.openxmlformats.org/officeDocument/2006/relationships/image" Target="../media/image208.png"/><Relationship Id="rId16" Type="http://schemas.openxmlformats.org/officeDocument/2006/relationships/image" Target="../media/image222.png"/><Relationship Id="rId20" Type="http://schemas.openxmlformats.org/officeDocument/2006/relationships/image" Target="../media/image226.png"/><Relationship Id="rId29" Type="http://schemas.openxmlformats.org/officeDocument/2006/relationships/image" Target="../media/image235.png"/><Relationship Id="rId41" Type="http://schemas.openxmlformats.org/officeDocument/2006/relationships/image" Target="../media/image2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11" Type="http://schemas.openxmlformats.org/officeDocument/2006/relationships/image" Target="../media/image217.png"/><Relationship Id="rId24" Type="http://schemas.openxmlformats.org/officeDocument/2006/relationships/image" Target="../media/image230.png"/><Relationship Id="rId32" Type="http://schemas.openxmlformats.org/officeDocument/2006/relationships/image" Target="../media/image238.png"/><Relationship Id="rId37" Type="http://schemas.openxmlformats.org/officeDocument/2006/relationships/image" Target="../media/image243.png"/><Relationship Id="rId40" Type="http://schemas.openxmlformats.org/officeDocument/2006/relationships/image" Target="../media/image246.svg"/><Relationship Id="rId5" Type="http://schemas.openxmlformats.org/officeDocument/2006/relationships/image" Target="../media/image211.svg"/><Relationship Id="rId15" Type="http://schemas.openxmlformats.org/officeDocument/2006/relationships/image" Target="../media/image221.svg"/><Relationship Id="rId23" Type="http://schemas.openxmlformats.org/officeDocument/2006/relationships/image" Target="../media/image229.png"/><Relationship Id="rId28" Type="http://schemas.openxmlformats.org/officeDocument/2006/relationships/image" Target="../media/image234.png"/><Relationship Id="rId36" Type="http://schemas.openxmlformats.org/officeDocument/2006/relationships/image" Target="../media/image242.png"/><Relationship Id="rId10" Type="http://schemas.openxmlformats.org/officeDocument/2006/relationships/image" Target="../media/image216.svg"/><Relationship Id="rId19" Type="http://schemas.openxmlformats.org/officeDocument/2006/relationships/image" Target="../media/image225.png"/><Relationship Id="rId31" Type="http://schemas.openxmlformats.org/officeDocument/2006/relationships/image" Target="../media/image237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Relationship Id="rId14" Type="http://schemas.openxmlformats.org/officeDocument/2006/relationships/image" Target="../media/image220.png"/><Relationship Id="rId22" Type="http://schemas.openxmlformats.org/officeDocument/2006/relationships/image" Target="../media/image228.png"/><Relationship Id="rId27" Type="http://schemas.openxmlformats.org/officeDocument/2006/relationships/image" Target="../media/image233.png"/><Relationship Id="rId30" Type="http://schemas.openxmlformats.org/officeDocument/2006/relationships/image" Target="../media/image236.svg"/><Relationship Id="rId35" Type="http://schemas.openxmlformats.org/officeDocument/2006/relationships/image" Target="../media/image241.svg"/><Relationship Id="rId43" Type="http://schemas.openxmlformats.org/officeDocument/2006/relationships/image" Target="../media/image10.png"/><Relationship Id="rId8" Type="http://schemas.openxmlformats.org/officeDocument/2006/relationships/image" Target="../media/image214.png"/><Relationship Id="rId3" Type="http://schemas.openxmlformats.org/officeDocument/2006/relationships/image" Target="../media/image209.svg"/><Relationship Id="rId12" Type="http://schemas.openxmlformats.org/officeDocument/2006/relationships/image" Target="../media/image218.svg"/><Relationship Id="rId17" Type="http://schemas.openxmlformats.org/officeDocument/2006/relationships/image" Target="../media/image223.svg"/><Relationship Id="rId25" Type="http://schemas.openxmlformats.org/officeDocument/2006/relationships/image" Target="../media/image231.png"/><Relationship Id="rId33" Type="http://schemas.openxmlformats.org/officeDocument/2006/relationships/image" Target="../media/image239.png"/><Relationship Id="rId38" Type="http://schemas.openxmlformats.org/officeDocument/2006/relationships/image" Target="../media/image2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13" Type="http://schemas.openxmlformats.org/officeDocument/2006/relationships/image" Target="../media/image259.png"/><Relationship Id="rId18" Type="http://schemas.openxmlformats.org/officeDocument/2006/relationships/image" Target="../media/image264.png"/><Relationship Id="rId26" Type="http://schemas.openxmlformats.org/officeDocument/2006/relationships/image" Target="../media/image271.svg"/><Relationship Id="rId3" Type="http://schemas.openxmlformats.org/officeDocument/2006/relationships/image" Target="../media/image249.svg"/><Relationship Id="rId21" Type="http://schemas.openxmlformats.org/officeDocument/2006/relationships/image" Target="../media/image266.png"/><Relationship Id="rId7" Type="http://schemas.openxmlformats.org/officeDocument/2006/relationships/image" Target="../media/image253.svg"/><Relationship Id="rId12" Type="http://schemas.openxmlformats.org/officeDocument/2006/relationships/image" Target="../media/image258.jpeg"/><Relationship Id="rId17" Type="http://schemas.openxmlformats.org/officeDocument/2006/relationships/image" Target="../media/image263.png"/><Relationship Id="rId25" Type="http://schemas.openxmlformats.org/officeDocument/2006/relationships/image" Target="../media/image270.png"/><Relationship Id="rId2" Type="http://schemas.openxmlformats.org/officeDocument/2006/relationships/image" Target="../media/image248.png"/><Relationship Id="rId16" Type="http://schemas.openxmlformats.org/officeDocument/2006/relationships/image" Target="../media/image262.png"/><Relationship Id="rId20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png"/><Relationship Id="rId11" Type="http://schemas.openxmlformats.org/officeDocument/2006/relationships/image" Target="../media/image257.jpeg"/><Relationship Id="rId24" Type="http://schemas.openxmlformats.org/officeDocument/2006/relationships/image" Target="../media/image269.svg"/><Relationship Id="rId5" Type="http://schemas.openxmlformats.org/officeDocument/2006/relationships/image" Target="../media/image251.svg"/><Relationship Id="rId15" Type="http://schemas.openxmlformats.org/officeDocument/2006/relationships/image" Target="../media/image261.jpeg"/><Relationship Id="rId23" Type="http://schemas.openxmlformats.org/officeDocument/2006/relationships/image" Target="../media/image268.png"/><Relationship Id="rId28" Type="http://schemas.openxmlformats.org/officeDocument/2006/relationships/image" Target="../media/image10.png"/><Relationship Id="rId10" Type="http://schemas.openxmlformats.org/officeDocument/2006/relationships/image" Target="../media/image256.svg"/><Relationship Id="rId19" Type="http://schemas.openxmlformats.org/officeDocument/2006/relationships/image" Target="../media/image265.png"/><Relationship Id="rId4" Type="http://schemas.openxmlformats.org/officeDocument/2006/relationships/image" Target="../media/image250.png"/><Relationship Id="rId9" Type="http://schemas.openxmlformats.org/officeDocument/2006/relationships/image" Target="../media/image255.png"/><Relationship Id="rId14" Type="http://schemas.openxmlformats.org/officeDocument/2006/relationships/image" Target="../media/image260.png"/><Relationship Id="rId22" Type="http://schemas.openxmlformats.org/officeDocument/2006/relationships/image" Target="../media/image267.svg"/><Relationship Id="rId27" Type="http://schemas.openxmlformats.org/officeDocument/2006/relationships/image" Target="../media/image2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13" Type="http://schemas.openxmlformats.org/officeDocument/2006/relationships/image" Target="../media/image281.png"/><Relationship Id="rId18" Type="http://schemas.openxmlformats.org/officeDocument/2006/relationships/image" Target="../media/image43.svg"/><Relationship Id="rId26" Type="http://schemas.openxmlformats.org/officeDocument/2006/relationships/image" Target="../media/image292.svg"/><Relationship Id="rId3" Type="http://schemas.openxmlformats.org/officeDocument/2006/relationships/image" Target="../media/image39.png"/><Relationship Id="rId21" Type="http://schemas.openxmlformats.org/officeDocument/2006/relationships/image" Target="../media/image287.png"/><Relationship Id="rId7" Type="http://schemas.openxmlformats.org/officeDocument/2006/relationships/image" Target="../media/image275.svg"/><Relationship Id="rId12" Type="http://schemas.openxmlformats.org/officeDocument/2006/relationships/image" Target="../media/image280.svg"/><Relationship Id="rId17" Type="http://schemas.openxmlformats.org/officeDocument/2006/relationships/image" Target="../media/image42.png"/><Relationship Id="rId25" Type="http://schemas.openxmlformats.org/officeDocument/2006/relationships/image" Target="../media/image291.png"/><Relationship Id="rId2" Type="http://schemas.openxmlformats.org/officeDocument/2006/relationships/image" Target="../media/image273.png"/><Relationship Id="rId16" Type="http://schemas.openxmlformats.org/officeDocument/2006/relationships/image" Target="../media/image284.svg"/><Relationship Id="rId20" Type="http://schemas.openxmlformats.org/officeDocument/2006/relationships/image" Target="../media/image286.svg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4.png"/><Relationship Id="rId11" Type="http://schemas.openxmlformats.org/officeDocument/2006/relationships/image" Target="../media/image279.png"/><Relationship Id="rId24" Type="http://schemas.openxmlformats.org/officeDocument/2006/relationships/image" Target="../media/image290.svg"/><Relationship Id="rId5" Type="http://schemas.openxmlformats.org/officeDocument/2006/relationships/image" Target="../media/image6.png"/><Relationship Id="rId15" Type="http://schemas.openxmlformats.org/officeDocument/2006/relationships/image" Target="../media/image283.png"/><Relationship Id="rId23" Type="http://schemas.openxmlformats.org/officeDocument/2006/relationships/image" Target="../media/image289.png"/><Relationship Id="rId28" Type="http://schemas.openxmlformats.org/officeDocument/2006/relationships/image" Target="../media/image294.svg"/><Relationship Id="rId10" Type="http://schemas.openxmlformats.org/officeDocument/2006/relationships/image" Target="../media/image278.png"/><Relationship Id="rId19" Type="http://schemas.openxmlformats.org/officeDocument/2006/relationships/image" Target="../media/image285.png"/><Relationship Id="rId4" Type="http://schemas.openxmlformats.org/officeDocument/2006/relationships/image" Target="../media/image142.png"/><Relationship Id="rId9" Type="http://schemas.openxmlformats.org/officeDocument/2006/relationships/image" Target="../media/image277.png"/><Relationship Id="rId14" Type="http://schemas.openxmlformats.org/officeDocument/2006/relationships/image" Target="../media/image282.svg"/><Relationship Id="rId22" Type="http://schemas.openxmlformats.org/officeDocument/2006/relationships/image" Target="../media/image288.svg"/><Relationship Id="rId27" Type="http://schemas.openxmlformats.org/officeDocument/2006/relationships/image" Target="../media/image293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5.png"/><Relationship Id="rId18" Type="http://schemas.openxmlformats.org/officeDocument/2006/relationships/image" Target="../media/image310.svg"/><Relationship Id="rId26" Type="http://schemas.openxmlformats.org/officeDocument/2006/relationships/image" Target="../media/image318.svg"/><Relationship Id="rId3" Type="http://schemas.openxmlformats.org/officeDocument/2006/relationships/image" Target="../media/image296.png"/><Relationship Id="rId21" Type="http://schemas.openxmlformats.org/officeDocument/2006/relationships/image" Target="../media/image313.png"/><Relationship Id="rId7" Type="http://schemas.openxmlformats.org/officeDocument/2006/relationships/image" Target="../media/image300.jpeg"/><Relationship Id="rId12" Type="http://schemas.openxmlformats.org/officeDocument/2006/relationships/image" Target="../media/image304.svg"/><Relationship Id="rId17" Type="http://schemas.openxmlformats.org/officeDocument/2006/relationships/image" Target="../media/image309.png"/><Relationship Id="rId25" Type="http://schemas.openxmlformats.org/officeDocument/2006/relationships/image" Target="../media/image317.png"/><Relationship Id="rId33" Type="http://schemas.openxmlformats.org/officeDocument/2006/relationships/image" Target="../media/image10.png"/><Relationship Id="rId2" Type="http://schemas.openxmlformats.org/officeDocument/2006/relationships/image" Target="../media/image295.jpeg"/><Relationship Id="rId16" Type="http://schemas.openxmlformats.org/officeDocument/2006/relationships/image" Target="../media/image308.svg"/><Relationship Id="rId20" Type="http://schemas.openxmlformats.org/officeDocument/2006/relationships/image" Target="../media/image312.svg"/><Relationship Id="rId29" Type="http://schemas.openxmlformats.org/officeDocument/2006/relationships/image" Target="../media/image3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9.png"/><Relationship Id="rId11" Type="http://schemas.openxmlformats.org/officeDocument/2006/relationships/image" Target="../media/image303.png"/><Relationship Id="rId24" Type="http://schemas.openxmlformats.org/officeDocument/2006/relationships/image" Target="../media/image316.svg"/><Relationship Id="rId32" Type="http://schemas.openxmlformats.org/officeDocument/2006/relationships/image" Target="../media/image324.png"/><Relationship Id="rId5" Type="http://schemas.openxmlformats.org/officeDocument/2006/relationships/image" Target="../media/image298.png"/><Relationship Id="rId15" Type="http://schemas.openxmlformats.org/officeDocument/2006/relationships/image" Target="../media/image307.png"/><Relationship Id="rId23" Type="http://schemas.openxmlformats.org/officeDocument/2006/relationships/image" Target="../media/image315.png"/><Relationship Id="rId28" Type="http://schemas.openxmlformats.org/officeDocument/2006/relationships/image" Target="../media/image320.svg"/><Relationship Id="rId10" Type="http://schemas.openxmlformats.org/officeDocument/2006/relationships/hyperlink" Target="https://inter.nesdc.go.th/th2oecd/" TargetMode="External"/><Relationship Id="rId19" Type="http://schemas.openxmlformats.org/officeDocument/2006/relationships/image" Target="../media/image311.png"/><Relationship Id="rId31" Type="http://schemas.openxmlformats.org/officeDocument/2006/relationships/image" Target="../media/image323.png"/><Relationship Id="rId4" Type="http://schemas.openxmlformats.org/officeDocument/2006/relationships/image" Target="../media/image297.svg"/><Relationship Id="rId9" Type="http://schemas.openxmlformats.org/officeDocument/2006/relationships/image" Target="../media/image302.svg"/><Relationship Id="rId14" Type="http://schemas.openxmlformats.org/officeDocument/2006/relationships/image" Target="../media/image306.svg"/><Relationship Id="rId22" Type="http://schemas.openxmlformats.org/officeDocument/2006/relationships/image" Target="../media/image314.svg"/><Relationship Id="rId27" Type="http://schemas.openxmlformats.org/officeDocument/2006/relationships/image" Target="../media/image319.png"/><Relationship Id="rId30" Type="http://schemas.openxmlformats.org/officeDocument/2006/relationships/image" Target="../media/image322.svg"/><Relationship Id="rId8" Type="http://schemas.openxmlformats.org/officeDocument/2006/relationships/image" Target="../media/image3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34.png"/><Relationship Id="rId18" Type="http://schemas.openxmlformats.org/officeDocument/2006/relationships/hyperlink" Target="https://inter.nesdc.go.th/th2oecd/" TargetMode="External"/><Relationship Id="rId3" Type="http://schemas.openxmlformats.org/officeDocument/2006/relationships/image" Target="../media/image326.svg"/><Relationship Id="rId7" Type="http://schemas.openxmlformats.org/officeDocument/2006/relationships/image" Target="../media/image6.png"/><Relationship Id="rId12" Type="http://schemas.openxmlformats.org/officeDocument/2006/relationships/hyperlink" Target="mailto:th2oecd@nesdc.go.th" TargetMode="External"/><Relationship Id="rId17" Type="http://schemas.openxmlformats.org/officeDocument/2006/relationships/image" Target="../media/image338.svg"/><Relationship Id="rId2" Type="http://schemas.openxmlformats.org/officeDocument/2006/relationships/image" Target="../media/image325.png"/><Relationship Id="rId16" Type="http://schemas.openxmlformats.org/officeDocument/2006/relationships/image" Target="../media/image3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9.png"/><Relationship Id="rId11" Type="http://schemas.openxmlformats.org/officeDocument/2006/relationships/image" Target="../media/image333.svg"/><Relationship Id="rId5" Type="http://schemas.openxmlformats.org/officeDocument/2006/relationships/image" Target="../media/image328.svg"/><Relationship Id="rId15" Type="http://schemas.openxmlformats.org/officeDocument/2006/relationships/image" Target="../media/image336.png"/><Relationship Id="rId10" Type="http://schemas.openxmlformats.org/officeDocument/2006/relationships/image" Target="../media/image332.png"/><Relationship Id="rId19" Type="http://schemas.openxmlformats.org/officeDocument/2006/relationships/image" Target="../media/image10.png"/><Relationship Id="rId4" Type="http://schemas.openxmlformats.org/officeDocument/2006/relationships/image" Target="../media/image327.png"/><Relationship Id="rId9" Type="http://schemas.openxmlformats.org/officeDocument/2006/relationships/image" Target="../media/image331.svg"/><Relationship Id="rId14" Type="http://schemas.openxmlformats.org/officeDocument/2006/relationships/image" Target="../media/image335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34" Type="http://schemas.openxmlformats.org/officeDocument/2006/relationships/image" Target="../media/image42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33" Type="http://schemas.openxmlformats.org/officeDocument/2006/relationships/image" Target="../media/image4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32" Type="http://schemas.openxmlformats.org/officeDocument/2006/relationships/image" Target="../media/image40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28" Type="http://schemas.openxmlformats.org/officeDocument/2006/relationships/image" Target="../media/image37.png"/><Relationship Id="rId36" Type="http://schemas.openxmlformats.org/officeDocument/2006/relationships/image" Target="../media/image10.pn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31" Type="http://schemas.openxmlformats.org/officeDocument/2006/relationships/image" Target="../media/image3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svg"/><Relationship Id="rId30" Type="http://schemas.openxmlformats.org/officeDocument/2006/relationships/image" Target="../media/image6.png"/><Relationship Id="rId35" Type="http://schemas.openxmlformats.org/officeDocument/2006/relationships/image" Target="../media/image43.svg"/><Relationship Id="rId8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6.png"/><Relationship Id="rId18" Type="http://schemas.openxmlformats.org/officeDocument/2006/relationships/image" Target="../media/image59.png"/><Relationship Id="rId3" Type="http://schemas.openxmlformats.org/officeDocument/2006/relationships/image" Target="../media/image45.svg"/><Relationship Id="rId21" Type="http://schemas.openxmlformats.org/officeDocument/2006/relationships/image" Target="../media/image62.sv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58.svg"/><Relationship Id="rId25" Type="http://schemas.openxmlformats.org/officeDocument/2006/relationships/image" Target="../media/image10.png"/><Relationship Id="rId2" Type="http://schemas.openxmlformats.org/officeDocument/2006/relationships/image" Target="../media/image44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openxmlformats.org/officeDocument/2006/relationships/image" Target="../media/image65.png"/><Relationship Id="rId5" Type="http://schemas.openxmlformats.org/officeDocument/2006/relationships/image" Target="../media/image47.png"/><Relationship Id="rId15" Type="http://schemas.openxmlformats.org/officeDocument/2006/relationships/image" Target="../media/image56.png"/><Relationship Id="rId23" Type="http://schemas.openxmlformats.org/officeDocument/2006/relationships/image" Target="../media/image64.svg"/><Relationship Id="rId10" Type="http://schemas.openxmlformats.org/officeDocument/2006/relationships/image" Target="../media/image52.svg"/><Relationship Id="rId19" Type="http://schemas.openxmlformats.org/officeDocument/2006/relationships/image" Target="../media/image60.sv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5.png"/><Relationship Id="rId18" Type="http://schemas.openxmlformats.org/officeDocument/2006/relationships/image" Target="../media/image78.png"/><Relationship Id="rId3" Type="http://schemas.openxmlformats.org/officeDocument/2006/relationships/image" Target="../media/image67.png"/><Relationship Id="rId21" Type="http://schemas.openxmlformats.org/officeDocument/2006/relationships/image" Target="../media/image10.png"/><Relationship Id="rId7" Type="http://schemas.openxmlformats.org/officeDocument/2006/relationships/image" Target="../media/image71.png"/><Relationship Id="rId12" Type="http://schemas.openxmlformats.org/officeDocument/2006/relationships/image" Target="../media/image74.jpeg"/><Relationship Id="rId17" Type="http://schemas.openxmlformats.org/officeDocument/2006/relationships/image" Target="../media/image77.png"/><Relationship Id="rId2" Type="http://schemas.openxmlformats.org/officeDocument/2006/relationships/image" Target="../media/image66.png"/><Relationship Id="rId16" Type="http://schemas.openxmlformats.org/officeDocument/2006/relationships/image" Target="../media/image48.svg"/><Relationship Id="rId20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5" Type="http://schemas.openxmlformats.org/officeDocument/2006/relationships/image" Target="../media/image47.png"/><Relationship Id="rId10" Type="http://schemas.openxmlformats.org/officeDocument/2006/relationships/image" Target="../media/image6.png"/><Relationship Id="rId19" Type="http://schemas.openxmlformats.org/officeDocument/2006/relationships/image" Target="../media/image79.png"/><Relationship Id="rId4" Type="http://schemas.openxmlformats.org/officeDocument/2006/relationships/image" Target="../media/image68.svg"/><Relationship Id="rId9" Type="http://schemas.openxmlformats.org/officeDocument/2006/relationships/image" Target="../media/image65.png"/><Relationship Id="rId1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png"/><Relationship Id="rId3" Type="http://schemas.openxmlformats.org/officeDocument/2006/relationships/image" Target="../media/image82.sv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10.png"/><Relationship Id="rId2" Type="http://schemas.openxmlformats.org/officeDocument/2006/relationships/image" Target="../media/image81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jpe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svg"/><Relationship Id="rId18" Type="http://schemas.openxmlformats.org/officeDocument/2006/relationships/image" Target="../media/image111.png"/><Relationship Id="rId26" Type="http://schemas.openxmlformats.org/officeDocument/2006/relationships/image" Target="../media/image118.png"/><Relationship Id="rId3" Type="http://schemas.openxmlformats.org/officeDocument/2006/relationships/image" Target="../media/image96.png"/><Relationship Id="rId21" Type="http://schemas.openxmlformats.org/officeDocument/2006/relationships/image" Target="../media/image114.svg"/><Relationship Id="rId34" Type="http://schemas.openxmlformats.org/officeDocument/2006/relationships/image" Target="../media/image10.png"/><Relationship Id="rId7" Type="http://schemas.openxmlformats.org/officeDocument/2006/relationships/image" Target="../media/image100.svg"/><Relationship Id="rId12" Type="http://schemas.openxmlformats.org/officeDocument/2006/relationships/image" Target="../media/image105.png"/><Relationship Id="rId17" Type="http://schemas.openxmlformats.org/officeDocument/2006/relationships/image" Target="../media/image110.svg"/><Relationship Id="rId25" Type="http://schemas.openxmlformats.org/officeDocument/2006/relationships/image" Target="../media/image117.png"/><Relationship Id="rId33" Type="http://schemas.openxmlformats.org/officeDocument/2006/relationships/image" Target="../media/image124.png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24" Type="http://schemas.openxmlformats.org/officeDocument/2006/relationships/image" Target="../media/image65.png"/><Relationship Id="rId32" Type="http://schemas.openxmlformats.org/officeDocument/2006/relationships/image" Target="../media/image123.png"/><Relationship Id="rId5" Type="http://schemas.openxmlformats.org/officeDocument/2006/relationships/image" Target="../media/image98.svg"/><Relationship Id="rId15" Type="http://schemas.openxmlformats.org/officeDocument/2006/relationships/image" Target="../media/image108.svg"/><Relationship Id="rId23" Type="http://schemas.openxmlformats.org/officeDocument/2006/relationships/image" Target="../media/image116.svg"/><Relationship Id="rId28" Type="http://schemas.openxmlformats.org/officeDocument/2006/relationships/image" Target="../media/image120.svg"/><Relationship Id="rId10" Type="http://schemas.openxmlformats.org/officeDocument/2006/relationships/image" Target="../media/image103.png"/><Relationship Id="rId19" Type="http://schemas.openxmlformats.org/officeDocument/2006/relationships/image" Target="../media/image112.svg"/><Relationship Id="rId31" Type="http://schemas.openxmlformats.org/officeDocument/2006/relationships/image" Target="../media/image122.svg"/><Relationship Id="rId4" Type="http://schemas.openxmlformats.org/officeDocument/2006/relationships/image" Target="../media/image97.png"/><Relationship Id="rId9" Type="http://schemas.openxmlformats.org/officeDocument/2006/relationships/image" Target="../media/image102.sv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Relationship Id="rId27" Type="http://schemas.openxmlformats.org/officeDocument/2006/relationships/image" Target="../media/image119.png"/><Relationship Id="rId30" Type="http://schemas.openxmlformats.org/officeDocument/2006/relationships/image" Target="../media/image121.png"/><Relationship Id="rId8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35.png"/><Relationship Id="rId3" Type="http://schemas.openxmlformats.org/officeDocument/2006/relationships/image" Target="../media/image6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image" Target="../media/image125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sv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18" Type="http://schemas.openxmlformats.org/officeDocument/2006/relationships/image" Target="../media/image10.png"/><Relationship Id="rId3" Type="http://schemas.openxmlformats.org/officeDocument/2006/relationships/image" Target="../media/image22.svg"/><Relationship Id="rId7" Type="http://schemas.openxmlformats.org/officeDocument/2006/relationships/image" Target="../media/image134.png"/><Relationship Id="rId12" Type="http://schemas.openxmlformats.org/officeDocument/2006/relationships/image" Target="../media/image114.svg"/><Relationship Id="rId17" Type="http://schemas.openxmlformats.org/officeDocument/2006/relationships/image" Target="../media/image143.png"/><Relationship Id="rId2" Type="http://schemas.openxmlformats.org/officeDocument/2006/relationships/image" Target="../media/image21.png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11" Type="http://schemas.openxmlformats.org/officeDocument/2006/relationships/image" Target="../media/image113.png"/><Relationship Id="rId5" Type="http://schemas.openxmlformats.org/officeDocument/2006/relationships/image" Target="../media/image132.png"/><Relationship Id="rId15" Type="http://schemas.openxmlformats.org/officeDocument/2006/relationships/image" Target="../media/image39.png"/><Relationship Id="rId10" Type="http://schemas.openxmlformats.org/officeDocument/2006/relationships/image" Target="../media/image139.png"/><Relationship Id="rId4" Type="http://schemas.openxmlformats.org/officeDocument/2006/relationships/image" Target="../media/image6.png"/><Relationship Id="rId9" Type="http://schemas.openxmlformats.org/officeDocument/2006/relationships/image" Target="../media/image138.png"/><Relationship Id="rId14" Type="http://schemas.openxmlformats.org/officeDocument/2006/relationships/image" Target="../media/image1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40" y="0"/>
            <a:ext cx="18290740" cy="10287000"/>
          </a:xfrm>
          <a:custGeom>
            <a:avLst/>
            <a:gdLst/>
            <a:ahLst/>
            <a:cxnLst/>
            <a:rect l="l" t="t" r="r" b="b"/>
            <a:pathLst>
              <a:path w="18625620" h="12417080">
                <a:moveTo>
                  <a:pt x="0" y="0"/>
                </a:moveTo>
                <a:lnTo>
                  <a:pt x="18625620" y="0"/>
                </a:lnTo>
                <a:lnTo>
                  <a:pt x="18625620" y="12417081"/>
                </a:lnTo>
                <a:lnTo>
                  <a:pt x="0" y="12417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 l="-182"/>
            </a:stretch>
          </a:blipFill>
        </p:spPr>
        <p:txBody>
          <a:bodyPr/>
          <a:lstStyle/>
          <a:p>
            <a:endParaRPr lang="th-TH" dirty="0"/>
          </a:p>
        </p:txBody>
      </p:sp>
      <p:sp>
        <p:nvSpPr>
          <p:cNvPr id="3" name="AutoShape 3"/>
          <p:cNvSpPr/>
          <p:nvPr/>
        </p:nvSpPr>
        <p:spPr>
          <a:xfrm>
            <a:off x="16843129" y="4583567"/>
            <a:ext cx="1444871" cy="1119867"/>
          </a:xfrm>
          <a:prstGeom prst="rect">
            <a:avLst/>
          </a:prstGeom>
          <a:solidFill>
            <a:srgbClr val="175A9D"/>
          </a:solidFill>
        </p:spPr>
        <p:txBody>
          <a:bodyPr/>
          <a:lstStyle/>
          <a:p>
            <a:endParaRPr lang="th-TH"/>
          </a:p>
        </p:txBody>
      </p:sp>
      <p:grpSp>
        <p:nvGrpSpPr>
          <p:cNvPr id="4" name="Group 4"/>
          <p:cNvGrpSpPr/>
          <p:nvPr/>
        </p:nvGrpSpPr>
        <p:grpSpPr>
          <a:xfrm>
            <a:off x="1028700" y="2719125"/>
            <a:ext cx="1798054" cy="1682326"/>
            <a:chOff x="0" y="0"/>
            <a:chExt cx="2397405" cy="2243101"/>
          </a:xfrm>
        </p:grpSpPr>
        <p:sp>
          <p:nvSpPr>
            <p:cNvPr id="5" name="AutoShape 5"/>
            <p:cNvSpPr/>
            <p:nvPr/>
          </p:nvSpPr>
          <p:spPr>
            <a:xfrm>
              <a:off x="0" y="1962410"/>
              <a:ext cx="2397405" cy="280691"/>
            </a:xfrm>
            <a:prstGeom prst="rect">
              <a:avLst/>
            </a:prstGeom>
            <a:solidFill>
              <a:srgbClr val="175A9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6200"/>
              <a:ext cx="2397405" cy="1808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30"/>
                </a:lnSpc>
              </a:pPr>
              <a:r>
                <a:rPr lang="en-US" sz="9300" b="1">
                  <a:solidFill>
                    <a:srgbClr val="175A9D"/>
                  </a:solidFill>
                  <a:latin typeface="Public Sans 1 Bold"/>
                  <a:ea typeface="Public Sans 1 Bold"/>
                  <a:cs typeface="Public Sans 1 Bold"/>
                  <a:sym typeface="Public Sans 1 Bold"/>
                </a:rPr>
                <a:t>101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1028700" y="9213850"/>
            <a:ext cx="10682936" cy="22860"/>
          </a:xfrm>
          <a:prstGeom prst="rect">
            <a:avLst/>
          </a:prstGeom>
          <a:solidFill>
            <a:srgbClr val="0F4983"/>
          </a:solidFill>
        </p:spPr>
        <p:txBody>
          <a:bodyPr/>
          <a:lstStyle/>
          <a:p>
            <a:endParaRPr lang="th-TH"/>
          </a:p>
        </p:txBody>
      </p:sp>
      <p:grpSp>
        <p:nvGrpSpPr>
          <p:cNvPr id="8" name="Group 8"/>
          <p:cNvGrpSpPr/>
          <p:nvPr/>
        </p:nvGrpSpPr>
        <p:grpSpPr>
          <a:xfrm>
            <a:off x="3563306" y="6911104"/>
            <a:ext cx="4669620" cy="610227"/>
            <a:chOff x="0" y="0"/>
            <a:chExt cx="6226161" cy="813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3636" cy="813636"/>
            </a:xfrm>
            <a:custGeom>
              <a:avLst/>
              <a:gdLst/>
              <a:ahLst/>
              <a:cxnLst/>
              <a:rect l="l" t="t" r="r" b="b"/>
              <a:pathLst>
                <a:path w="813636" h="813636">
                  <a:moveTo>
                    <a:pt x="0" y="0"/>
                  </a:moveTo>
                  <a:lnTo>
                    <a:pt x="813636" y="0"/>
                  </a:lnTo>
                  <a:lnTo>
                    <a:pt x="813636" y="813636"/>
                  </a:lnTo>
                  <a:lnTo>
                    <a:pt x="0" y="813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014174" y="0"/>
              <a:ext cx="5211987" cy="813636"/>
            </a:xfrm>
            <a:custGeom>
              <a:avLst/>
              <a:gdLst/>
              <a:ahLst/>
              <a:cxnLst/>
              <a:rect l="l" t="t" r="r" b="b"/>
              <a:pathLst>
                <a:path w="5211987" h="813636">
                  <a:moveTo>
                    <a:pt x="0" y="0"/>
                  </a:moveTo>
                  <a:lnTo>
                    <a:pt x="5211987" y="0"/>
                  </a:lnTo>
                  <a:lnTo>
                    <a:pt x="5211987" y="813636"/>
                  </a:lnTo>
                  <a:lnTo>
                    <a:pt x="0" y="813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2047" b="-2047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753872" y="189892"/>
              <a:ext cx="3799536" cy="406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6"/>
                </a:lnSpc>
                <a:spcBef>
                  <a:spcPct val="0"/>
                </a:spcBef>
              </a:pPr>
              <a:r>
                <a:rPr lang="en-US" sz="1776" u="sng">
                  <a:solidFill>
                    <a:srgbClr val="000000"/>
                  </a:solidFill>
                  <a:latin typeface="Public Sans 2"/>
                  <a:ea typeface="Public Sans 2"/>
                  <a:cs typeface="Public Sans 2"/>
                  <a:sym typeface="Public Sans 2"/>
                  <a:hlinkClick r:id="rId7" tooltip="https://inter.nesdc.go.th/th2oecd/"/>
                </a:rPr>
                <a:t>inte</a:t>
              </a:r>
              <a:r>
                <a:rPr lang="en-US" sz="1776" u="sng">
                  <a:solidFill>
                    <a:srgbClr val="000000"/>
                  </a:solidFill>
                  <a:latin typeface="Public Sans 2"/>
                  <a:ea typeface="Public Sans 2"/>
                  <a:cs typeface="Public Sans 2"/>
                  <a:sym typeface="Public Sans 2"/>
                  <a:hlinkClick r:id="rId7" tooltip="https://inter.nesdc.go.th/th2oecd/"/>
                </a:rPr>
                <a:t>r.nesdc.go.th/th2oecd/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773051" y="9236710"/>
            <a:ext cx="1342390" cy="106173"/>
            <a:chOff x="0" y="0"/>
            <a:chExt cx="1789853" cy="141564"/>
          </a:xfrm>
        </p:grpSpPr>
        <p:grpSp>
          <p:nvGrpSpPr>
            <p:cNvPr id="13" name="Group 13"/>
            <p:cNvGrpSpPr/>
            <p:nvPr/>
          </p:nvGrpSpPr>
          <p:grpSpPr>
            <a:xfrm rot="-10800000">
              <a:off x="0" y="0"/>
              <a:ext cx="1245667" cy="141564"/>
              <a:chOff x="0" y="0"/>
              <a:chExt cx="278383" cy="3163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78383" cy="31637"/>
              </a:xfrm>
              <a:custGeom>
                <a:avLst/>
                <a:gdLst/>
                <a:ahLst/>
                <a:cxnLst/>
                <a:rect l="l" t="t" r="r" b="b"/>
                <a:pathLst>
                  <a:path w="278383" h="31637">
                    <a:moveTo>
                      <a:pt x="15818" y="0"/>
                    </a:moveTo>
                    <a:lnTo>
                      <a:pt x="262564" y="0"/>
                    </a:lnTo>
                    <a:cubicBezTo>
                      <a:pt x="266759" y="0"/>
                      <a:pt x="270783" y="1667"/>
                      <a:pt x="273749" y="4633"/>
                    </a:cubicBezTo>
                    <a:cubicBezTo>
                      <a:pt x="276716" y="7600"/>
                      <a:pt x="278383" y="11623"/>
                      <a:pt x="278383" y="15818"/>
                    </a:cubicBezTo>
                    <a:lnTo>
                      <a:pt x="278383" y="15818"/>
                    </a:lnTo>
                    <a:cubicBezTo>
                      <a:pt x="278383" y="24555"/>
                      <a:pt x="271300" y="31637"/>
                      <a:pt x="262564" y="31637"/>
                    </a:cubicBezTo>
                    <a:lnTo>
                      <a:pt x="15818" y="31637"/>
                    </a:lnTo>
                    <a:cubicBezTo>
                      <a:pt x="11623" y="31637"/>
                      <a:pt x="7600" y="29970"/>
                      <a:pt x="4633" y="27004"/>
                    </a:cubicBezTo>
                    <a:cubicBezTo>
                      <a:pt x="1667" y="24037"/>
                      <a:pt x="0" y="20014"/>
                      <a:pt x="0" y="15818"/>
                    </a:cubicBezTo>
                    <a:lnTo>
                      <a:pt x="0" y="15818"/>
                    </a:lnTo>
                    <a:cubicBezTo>
                      <a:pt x="0" y="11623"/>
                      <a:pt x="1667" y="7600"/>
                      <a:pt x="4633" y="4633"/>
                    </a:cubicBezTo>
                    <a:cubicBezTo>
                      <a:pt x="7600" y="1667"/>
                      <a:pt x="11623" y="0"/>
                      <a:pt x="15818" y="0"/>
                    </a:cubicBezTo>
                    <a:close/>
                  </a:path>
                </a:pathLst>
              </a:custGeom>
              <a:solidFill>
                <a:srgbClr val="2978C8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78383" cy="697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-10800000">
              <a:off x="1372667" y="0"/>
              <a:ext cx="417186" cy="141564"/>
              <a:chOff x="0" y="0"/>
              <a:chExt cx="93233" cy="3163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93233" cy="31637"/>
              </a:xfrm>
              <a:custGeom>
                <a:avLst/>
                <a:gdLst/>
                <a:ahLst/>
                <a:cxnLst/>
                <a:rect l="l" t="t" r="r" b="b"/>
                <a:pathLst>
                  <a:path w="93233" h="31637">
                    <a:moveTo>
                      <a:pt x="15818" y="0"/>
                    </a:moveTo>
                    <a:lnTo>
                      <a:pt x="77415" y="0"/>
                    </a:lnTo>
                    <a:cubicBezTo>
                      <a:pt x="86151" y="0"/>
                      <a:pt x="93233" y="7082"/>
                      <a:pt x="93233" y="15818"/>
                    </a:cubicBezTo>
                    <a:lnTo>
                      <a:pt x="93233" y="15818"/>
                    </a:lnTo>
                    <a:cubicBezTo>
                      <a:pt x="93233" y="20014"/>
                      <a:pt x="91566" y="24037"/>
                      <a:pt x="88600" y="27004"/>
                    </a:cubicBezTo>
                    <a:cubicBezTo>
                      <a:pt x="85633" y="29970"/>
                      <a:pt x="81610" y="31637"/>
                      <a:pt x="77415" y="31637"/>
                    </a:cubicBezTo>
                    <a:lnTo>
                      <a:pt x="15818" y="31637"/>
                    </a:lnTo>
                    <a:cubicBezTo>
                      <a:pt x="11623" y="31637"/>
                      <a:pt x="7600" y="29970"/>
                      <a:pt x="4633" y="27004"/>
                    </a:cubicBezTo>
                    <a:cubicBezTo>
                      <a:pt x="1667" y="24037"/>
                      <a:pt x="0" y="20014"/>
                      <a:pt x="0" y="15818"/>
                    </a:cubicBezTo>
                    <a:lnTo>
                      <a:pt x="0" y="15818"/>
                    </a:lnTo>
                    <a:cubicBezTo>
                      <a:pt x="0" y="11623"/>
                      <a:pt x="1667" y="7600"/>
                      <a:pt x="4633" y="4633"/>
                    </a:cubicBezTo>
                    <a:cubicBezTo>
                      <a:pt x="7600" y="1667"/>
                      <a:pt x="11623" y="0"/>
                      <a:pt x="15818" y="0"/>
                    </a:cubicBezTo>
                    <a:close/>
                  </a:path>
                </a:pathLst>
              </a:custGeom>
              <a:solidFill>
                <a:srgbClr val="292A2B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93233" cy="697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9" name="Freeform 19"/>
          <p:cNvSpPr/>
          <p:nvPr/>
        </p:nvSpPr>
        <p:spPr>
          <a:xfrm>
            <a:off x="565046" y="444382"/>
            <a:ext cx="1752954" cy="1168636"/>
          </a:xfrm>
          <a:custGeom>
            <a:avLst/>
            <a:gdLst/>
            <a:ahLst/>
            <a:cxnLst/>
            <a:rect l="l" t="t" r="r" b="b"/>
            <a:pathLst>
              <a:path w="1752954" h="1168636">
                <a:moveTo>
                  <a:pt x="0" y="0"/>
                </a:moveTo>
                <a:lnTo>
                  <a:pt x="1752954" y="0"/>
                </a:lnTo>
                <a:lnTo>
                  <a:pt x="1752954" y="1168636"/>
                </a:lnTo>
                <a:lnTo>
                  <a:pt x="0" y="11686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0" name="TextBox 20"/>
          <p:cNvSpPr txBox="1"/>
          <p:nvPr/>
        </p:nvSpPr>
        <p:spPr>
          <a:xfrm>
            <a:off x="3316358" y="2610895"/>
            <a:ext cx="13037167" cy="460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08"/>
              </a:lnSpc>
            </a:pPr>
            <a:r>
              <a:rPr lang="en-US" sz="16280" b="1" dirty="0">
                <a:solidFill>
                  <a:srgbClr val="0F4983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THAILAND</a:t>
            </a:r>
          </a:p>
          <a:p>
            <a:pPr algn="l">
              <a:lnSpc>
                <a:spcPts val="17908"/>
              </a:lnSpc>
            </a:pPr>
            <a:r>
              <a:rPr lang="en-US" sz="16280" b="1" dirty="0">
                <a:solidFill>
                  <a:srgbClr val="0F4983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TO OECD 101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056456" y="9478749"/>
            <a:ext cx="3058985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40"/>
              </a:lnSpc>
            </a:pPr>
            <a:r>
              <a:rPr lang="en-US" sz="3200" b="1">
                <a:solidFill>
                  <a:srgbClr val="2E3442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 February 2026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62950" y="766459"/>
            <a:ext cx="3200711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b="1" i="1">
                <a:solidFill>
                  <a:srgbClr val="102F76"/>
                </a:solidFill>
                <a:latin typeface="Public Sans 2 Bold Italics"/>
                <a:ea typeface="Public Sans 2 Bold Italics"/>
                <a:cs typeface="Public Sans 2 Bold Italics"/>
                <a:sym typeface="Public Sans 2 Bold Italics"/>
              </a:rPr>
              <a:t>NESDC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5615" y="-27849"/>
            <a:ext cx="20685395" cy="10342697"/>
            <a:chOff x="0" y="0"/>
            <a:chExt cx="27580526" cy="137902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95132" cy="6895132"/>
            </a:xfrm>
            <a:custGeom>
              <a:avLst/>
              <a:gdLst/>
              <a:ahLst/>
              <a:cxnLst/>
              <a:rect l="l" t="t" r="r" b="b"/>
              <a:pathLst>
                <a:path w="6895132" h="6895132">
                  <a:moveTo>
                    <a:pt x="0" y="0"/>
                  </a:moveTo>
                  <a:lnTo>
                    <a:pt x="6895132" y="0"/>
                  </a:lnTo>
                  <a:lnTo>
                    <a:pt x="6895132" y="6895132"/>
                  </a:lnTo>
                  <a:lnTo>
                    <a:pt x="0" y="6895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41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Freeform 4"/>
            <p:cNvSpPr/>
            <p:nvPr/>
          </p:nvSpPr>
          <p:spPr>
            <a:xfrm>
              <a:off x="6895132" y="0"/>
              <a:ext cx="6895132" cy="6895132"/>
            </a:xfrm>
            <a:custGeom>
              <a:avLst/>
              <a:gdLst/>
              <a:ahLst/>
              <a:cxnLst/>
              <a:rect l="l" t="t" r="r" b="b"/>
              <a:pathLst>
                <a:path w="6895132" h="6895132">
                  <a:moveTo>
                    <a:pt x="0" y="0"/>
                  </a:moveTo>
                  <a:lnTo>
                    <a:pt x="6895131" y="0"/>
                  </a:lnTo>
                  <a:lnTo>
                    <a:pt x="6895131" y="6895132"/>
                  </a:lnTo>
                  <a:lnTo>
                    <a:pt x="0" y="6895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41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13790263" y="0"/>
              <a:ext cx="6895132" cy="6895132"/>
            </a:xfrm>
            <a:custGeom>
              <a:avLst/>
              <a:gdLst/>
              <a:ahLst/>
              <a:cxnLst/>
              <a:rect l="l" t="t" r="r" b="b"/>
              <a:pathLst>
                <a:path w="6895132" h="6895132">
                  <a:moveTo>
                    <a:pt x="0" y="0"/>
                  </a:moveTo>
                  <a:lnTo>
                    <a:pt x="6895132" y="0"/>
                  </a:lnTo>
                  <a:lnTo>
                    <a:pt x="6895132" y="6895132"/>
                  </a:lnTo>
                  <a:lnTo>
                    <a:pt x="0" y="6895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41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Freeform 6"/>
            <p:cNvSpPr/>
            <p:nvPr/>
          </p:nvSpPr>
          <p:spPr>
            <a:xfrm>
              <a:off x="20685395" y="0"/>
              <a:ext cx="6895132" cy="6895132"/>
            </a:xfrm>
            <a:custGeom>
              <a:avLst/>
              <a:gdLst/>
              <a:ahLst/>
              <a:cxnLst/>
              <a:rect l="l" t="t" r="r" b="b"/>
              <a:pathLst>
                <a:path w="6895132" h="6895132">
                  <a:moveTo>
                    <a:pt x="0" y="0"/>
                  </a:moveTo>
                  <a:lnTo>
                    <a:pt x="6895131" y="0"/>
                  </a:lnTo>
                  <a:lnTo>
                    <a:pt x="6895131" y="6895132"/>
                  </a:lnTo>
                  <a:lnTo>
                    <a:pt x="0" y="6895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41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6895132"/>
              <a:ext cx="6895132" cy="6895132"/>
            </a:xfrm>
            <a:custGeom>
              <a:avLst/>
              <a:gdLst/>
              <a:ahLst/>
              <a:cxnLst/>
              <a:rect l="l" t="t" r="r" b="b"/>
              <a:pathLst>
                <a:path w="6895132" h="6895132">
                  <a:moveTo>
                    <a:pt x="0" y="0"/>
                  </a:moveTo>
                  <a:lnTo>
                    <a:pt x="6895132" y="0"/>
                  </a:lnTo>
                  <a:lnTo>
                    <a:pt x="6895132" y="6895131"/>
                  </a:lnTo>
                  <a:lnTo>
                    <a:pt x="0" y="6895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41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6895132" y="6895132"/>
              <a:ext cx="6895132" cy="6895132"/>
            </a:xfrm>
            <a:custGeom>
              <a:avLst/>
              <a:gdLst/>
              <a:ahLst/>
              <a:cxnLst/>
              <a:rect l="l" t="t" r="r" b="b"/>
              <a:pathLst>
                <a:path w="6895132" h="6895132">
                  <a:moveTo>
                    <a:pt x="0" y="0"/>
                  </a:moveTo>
                  <a:lnTo>
                    <a:pt x="6895131" y="0"/>
                  </a:lnTo>
                  <a:lnTo>
                    <a:pt x="6895131" y="6895131"/>
                  </a:lnTo>
                  <a:lnTo>
                    <a:pt x="0" y="6895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41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790263" y="6895132"/>
              <a:ext cx="6895132" cy="6895132"/>
            </a:xfrm>
            <a:custGeom>
              <a:avLst/>
              <a:gdLst/>
              <a:ahLst/>
              <a:cxnLst/>
              <a:rect l="l" t="t" r="r" b="b"/>
              <a:pathLst>
                <a:path w="6895132" h="6895132">
                  <a:moveTo>
                    <a:pt x="0" y="0"/>
                  </a:moveTo>
                  <a:lnTo>
                    <a:pt x="6895132" y="0"/>
                  </a:lnTo>
                  <a:lnTo>
                    <a:pt x="6895132" y="6895131"/>
                  </a:lnTo>
                  <a:lnTo>
                    <a:pt x="0" y="6895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41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0685395" y="6895132"/>
              <a:ext cx="6895132" cy="6895132"/>
            </a:xfrm>
            <a:custGeom>
              <a:avLst/>
              <a:gdLst/>
              <a:ahLst/>
              <a:cxnLst/>
              <a:rect l="l" t="t" r="r" b="b"/>
              <a:pathLst>
                <a:path w="6895132" h="6895132">
                  <a:moveTo>
                    <a:pt x="0" y="0"/>
                  </a:moveTo>
                  <a:lnTo>
                    <a:pt x="6895131" y="0"/>
                  </a:lnTo>
                  <a:lnTo>
                    <a:pt x="6895131" y="6895131"/>
                  </a:lnTo>
                  <a:lnTo>
                    <a:pt x="0" y="6895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41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934630"/>
            <a:ext cx="18288000" cy="1123342"/>
            <a:chOff x="0" y="0"/>
            <a:chExt cx="4816593" cy="2958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295860"/>
            </a:xfrm>
            <a:custGeom>
              <a:avLst/>
              <a:gdLst/>
              <a:ahLst/>
              <a:cxnLst/>
              <a:rect l="l" t="t" r="r" b="b"/>
              <a:pathLst>
                <a:path w="4816592" h="295860">
                  <a:moveTo>
                    <a:pt x="0" y="0"/>
                  </a:moveTo>
                  <a:lnTo>
                    <a:pt x="4816592" y="0"/>
                  </a:lnTo>
                  <a:lnTo>
                    <a:pt x="4816592" y="295860"/>
                  </a:lnTo>
                  <a:lnTo>
                    <a:pt x="0" y="295860"/>
                  </a:lnTo>
                  <a:close/>
                </a:path>
              </a:pathLst>
            </a:custGeom>
            <a:solidFill>
              <a:srgbClr val="D3E5FA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816593" cy="343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8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757" y="2224566"/>
            <a:ext cx="14765024" cy="7345599"/>
          </a:xfrm>
          <a:custGeom>
            <a:avLst/>
            <a:gdLst/>
            <a:ahLst/>
            <a:cxnLst/>
            <a:rect l="l" t="t" r="r" b="b"/>
            <a:pathLst>
              <a:path w="14765024" h="7345599">
                <a:moveTo>
                  <a:pt x="0" y="0"/>
                </a:moveTo>
                <a:lnTo>
                  <a:pt x="14765024" y="0"/>
                </a:lnTo>
                <a:lnTo>
                  <a:pt x="14765024" y="7345599"/>
                </a:lnTo>
                <a:lnTo>
                  <a:pt x="0" y="73455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5" name="Group 15"/>
          <p:cNvGrpSpPr/>
          <p:nvPr/>
        </p:nvGrpSpPr>
        <p:grpSpPr>
          <a:xfrm>
            <a:off x="320631" y="209673"/>
            <a:ext cx="3216244" cy="817337"/>
            <a:chOff x="0" y="0"/>
            <a:chExt cx="4288326" cy="108978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34674" cy="1089783"/>
            </a:xfrm>
            <a:custGeom>
              <a:avLst/>
              <a:gdLst/>
              <a:ahLst/>
              <a:cxnLst/>
              <a:rect l="l" t="t" r="r" b="b"/>
              <a:pathLst>
                <a:path w="1634674" h="1089783">
                  <a:moveTo>
                    <a:pt x="0" y="0"/>
                  </a:moveTo>
                  <a:lnTo>
                    <a:pt x="1634674" y="0"/>
                  </a:lnTo>
                  <a:lnTo>
                    <a:pt x="1634674" y="1089783"/>
                  </a:lnTo>
                  <a:lnTo>
                    <a:pt x="0" y="1089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03582" y="324421"/>
              <a:ext cx="2984744" cy="40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  <a:spcBef>
                  <a:spcPct val="0"/>
                </a:spcBef>
              </a:pPr>
              <a:r>
                <a:rPr lang="en-US" sz="1818" b="1" i="1">
                  <a:solidFill>
                    <a:srgbClr val="6893BF"/>
                  </a:solidFill>
                  <a:latin typeface="Public Sans 2 Bold Italics"/>
                  <a:ea typeface="Public Sans 2 Bold Italics"/>
                  <a:cs typeface="Public Sans 2 Bold Italics"/>
                  <a:sym typeface="Public Sans 2 Bold Italics"/>
                </a:rPr>
                <a:t>NESDC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065679" y="995652"/>
            <a:ext cx="13801179" cy="457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7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ตารางรายชื่อหน่วยงานหลักในการดำเนินการประเมินทางเทคนิคร่วมกับคณะกรรมการ OECD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9349" y="1514300"/>
            <a:ext cx="17384254" cy="348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7"/>
              </a:lnSpc>
              <a:spcBef>
                <a:spcPct val="0"/>
              </a:spcBef>
            </a:pPr>
            <a:r>
              <a:rPr lang="en-US" sz="2012" b="1" dirty="0" err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มติ</a:t>
            </a:r>
            <a:r>
              <a:rPr lang="en-US" sz="2012" b="1" dirty="0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2012" b="1" dirty="0" err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ครม</a:t>
            </a:r>
            <a:r>
              <a:rPr lang="en-US" sz="2012" b="1" dirty="0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. </a:t>
            </a:r>
            <a:r>
              <a:rPr lang="en-US" sz="2012" b="1" dirty="0" err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วันที่</a:t>
            </a:r>
            <a:r>
              <a:rPr lang="en-US" sz="2012" b="1" dirty="0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8 </a:t>
            </a:r>
            <a:r>
              <a:rPr lang="en-US" sz="2012" b="1" dirty="0" err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ก.ค</a:t>
            </a:r>
            <a:r>
              <a:rPr lang="en-US" sz="2012" b="1" dirty="0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. 68 </a:t>
            </a:r>
            <a:r>
              <a:rPr lang="en-US" sz="2012" b="1" dirty="0" err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มอบหมายหน่วยงานหลัก</a:t>
            </a:r>
            <a:r>
              <a:rPr lang="en-US" sz="2012" b="1" dirty="0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34 </a:t>
            </a:r>
            <a:r>
              <a:rPr lang="en-US" sz="2012" b="1" dirty="0" err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หน่วยงาน</a:t>
            </a:r>
            <a:r>
              <a:rPr lang="en-US" sz="2012" b="1" dirty="0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2012" b="1" dirty="0" err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ดำเนินการร่วมกับคณะกรรมการ</a:t>
            </a:r>
            <a:r>
              <a:rPr lang="en-US" sz="2012" b="1" dirty="0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 25 </a:t>
            </a:r>
            <a:r>
              <a:rPr lang="en-US" sz="2012" b="1" dirty="0" err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คณะ</a:t>
            </a:r>
            <a:r>
              <a:rPr lang="en-US" sz="2012" b="1" dirty="0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2012" b="1" dirty="0" err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ที่จะประเมินการเข้าเป็นสมาชิกของไทย</a:t>
            </a:r>
            <a:endParaRPr lang="en-US" sz="2012" b="1" dirty="0">
              <a:solidFill>
                <a:srgbClr val="000000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7504815" y="9503815"/>
            <a:ext cx="816965" cy="816965"/>
            <a:chOff x="0" y="0"/>
            <a:chExt cx="1089286" cy="108928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9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0631" y="209673"/>
            <a:ext cx="3216244" cy="817337"/>
            <a:chOff x="0" y="0"/>
            <a:chExt cx="4288326" cy="1089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34674" cy="1089783"/>
            </a:xfrm>
            <a:custGeom>
              <a:avLst/>
              <a:gdLst/>
              <a:ahLst/>
              <a:cxnLst/>
              <a:rect l="l" t="t" r="r" b="b"/>
              <a:pathLst>
                <a:path w="1634674" h="1089783">
                  <a:moveTo>
                    <a:pt x="0" y="0"/>
                  </a:moveTo>
                  <a:lnTo>
                    <a:pt x="1634674" y="0"/>
                  </a:lnTo>
                  <a:lnTo>
                    <a:pt x="1634674" y="1089783"/>
                  </a:lnTo>
                  <a:lnTo>
                    <a:pt x="0" y="1089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03582" y="324421"/>
              <a:ext cx="2984744" cy="40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  <a:spcBef>
                  <a:spcPct val="0"/>
                </a:spcBef>
              </a:pPr>
              <a:r>
                <a:rPr lang="en-US" sz="1818" b="1" i="1">
                  <a:solidFill>
                    <a:srgbClr val="6893BF"/>
                  </a:solidFill>
                  <a:latin typeface="Public Sans 2 Bold Italics"/>
                  <a:ea typeface="Public Sans 2 Bold Italics"/>
                  <a:cs typeface="Public Sans 2 Bold Italics"/>
                  <a:sym typeface="Public Sans 2 Bold Italics"/>
                </a:rPr>
                <a:t>NESDC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0631" y="3210676"/>
            <a:ext cx="11238648" cy="13377099"/>
            <a:chOff x="0" y="0"/>
            <a:chExt cx="14984864" cy="17836132"/>
          </a:xfrm>
        </p:grpSpPr>
        <p:sp>
          <p:nvSpPr>
            <p:cNvPr id="6" name="AutoShape 6"/>
            <p:cNvSpPr/>
            <p:nvPr/>
          </p:nvSpPr>
          <p:spPr>
            <a:xfrm flipV="1">
              <a:off x="0" y="3902060"/>
              <a:ext cx="373648" cy="0"/>
            </a:xfrm>
            <a:prstGeom prst="line">
              <a:avLst/>
            </a:prstGeom>
            <a:ln w="99640" cap="rnd">
              <a:solidFill>
                <a:srgbClr val="BBBBB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AutoShape 7"/>
            <p:cNvSpPr/>
            <p:nvPr/>
          </p:nvSpPr>
          <p:spPr>
            <a:xfrm flipV="1">
              <a:off x="3809135" y="2671896"/>
              <a:ext cx="373648" cy="0"/>
            </a:xfrm>
            <a:prstGeom prst="line">
              <a:avLst/>
            </a:prstGeom>
            <a:ln w="99640" cap="rnd">
              <a:solidFill>
                <a:srgbClr val="BBBBB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7618271" y="1319924"/>
              <a:ext cx="373648" cy="0"/>
            </a:xfrm>
            <a:prstGeom prst="line">
              <a:avLst/>
            </a:prstGeom>
            <a:ln w="99640" cap="rnd">
              <a:solidFill>
                <a:srgbClr val="BBBBB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AutoShape 9"/>
            <p:cNvSpPr/>
            <p:nvPr/>
          </p:nvSpPr>
          <p:spPr>
            <a:xfrm flipV="1">
              <a:off x="11427406" y="49820"/>
              <a:ext cx="373648" cy="0"/>
            </a:xfrm>
            <a:prstGeom prst="line">
              <a:avLst/>
            </a:prstGeom>
            <a:ln w="99640" cap="rnd">
              <a:solidFill>
                <a:srgbClr val="BBBBB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1439" y="4035399"/>
              <a:ext cx="2895851" cy="29596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9"/>
                </a:lnSpc>
              </a:pPr>
              <a:r>
                <a:rPr lang="en-US" sz="1961" dirty="0" err="1">
                  <a:solidFill>
                    <a:srgbClr val="0F4983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การเข้าเป็นสมาชิกต้องผ่าน</a:t>
              </a:r>
              <a:r>
                <a:rPr lang="en-US" sz="1961" b="1" dirty="0" err="1">
                  <a:solidFill>
                    <a:srgbClr val="0F4983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การหารือและวิเคราะห์เชิงลึกกับ</a:t>
              </a:r>
              <a:r>
                <a:rPr lang="en-US" sz="1961" b="1" dirty="0">
                  <a:solidFill>
                    <a:srgbClr val="0F4983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 25 </a:t>
              </a:r>
              <a:r>
                <a:rPr lang="en-US" sz="1961" b="1" dirty="0" err="1">
                  <a:solidFill>
                    <a:srgbClr val="0F4983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คณะกรรมการ</a:t>
              </a:r>
              <a:r>
                <a:rPr lang="en-US" sz="1961" dirty="0">
                  <a:solidFill>
                    <a:srgbClr val="0F4983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 </a:t>
              </a:r>
            </a:p>
            <a:p>
              <a:pPr algn="l">
                <a:lnSpc>
                  <a:spcPts val="2549"/>
                </a:lnSpc>
              </a:pPr>
              <a:r>
                <a:rPr lang="en-US" sz="1961" dirty="0" err="1">
                  <a:solidFill>
                    <a:srgbClr val="0F4983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ซึ่งครอบคลุมนโยบายรัฐอย่างรอบด้าน</a:t>
              </a:r>
              <a:endParaRPr lang="en-US" sz="1961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endParaRPr>
            </a:p>
            <a:p>
              <a:pPr algn="l">
                <a:lnSpc>
                  <a:spcPts val="2549"/>
                </a:lnSpc>
              </a:pPr>
              <a:endParaRPr lang="en-US" sz="1961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809135" y="2927740"/>
              <a:ext cx="3391033" cy="3383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9"/>
                </a:lnSpc>
              </a:pPr>
              <a:r>
                <a:rPr lang="en-US" sz="1961" dirty="0" err="1">
                  <a:solidFill>
                    <a:srgbClr val="0F4983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กระบวนการเข้าเป็นสมาชิก</a:t>
              </a:r>
              <a:r>
                <a:rPr lang="en-US" sz="1961" dirty="0">
                  <a:solidFill>
                    <a:srgbClr val="0F4983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 OECD </a:t>
              </a:r>
              <a:r>
                <a:rPr lang="en-US" sz="1961" dirty="0" err="1">
                  <a:solidFill>
                    <a:srgbClr val="0F4983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ได้พิสูจน์แล้วว่าเป็นแรงขับเคลื่อนสำคัญใน</a:t>
              </a:r>
              <a:r>
                <a:rPr lang="en-US" sz="1961" b="1" dirty="0" err="1">
                  <a:solidFill>
                    <a:srgbClr val="0F4983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การปฏิรูปประเทศ</a:t>
              </a:r>
              <a:r>
                <a:rPr lang="en-US" sz="1961" b="1" dirty="0">
                  <a:solidFill>
                    <a:srgbClr val="0F4983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 </a:t>
              </a:r>
              <a:r>
                <a:rPr lang="en-US" sz="1961" dirty="0" err="1">
                  <a:solidFill>
                    <a:srgbClr val="0F4983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และเป็น</a:t>
              </a:r>
              <a:r>
                <a:rPr lang="en-US" sz="1961" b="1" dirty="0" err="1">
                  <a:solidFill>
                    <a:srgbClr val="0F4983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ตัวเร่งในการยกระดับกฎหมาย</a:t>
              </a:r>
              <a:r>
                <a:rPr lang="en-US" sz="1961" dirty="0" err="1">
                  <a:solidFill>
                    <a:srgbClr val="0F4983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และนโยบายสำคัญต่าง</a:t>
              </a:r>
              <a:r>
                <a:rPr lang="en-US" sz="1961" dirty="0">
                  <a:solidFill>
                    <a:srgbClr val="0F4983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 ๆ </a:t>
              </a:r>
            </a:p>
            <a:p>
              <a:pPr algn="l">
                <a:lnSpc>
                  <a:spcPts val="2549"/>
                </a:lnSpc>
              </a:pPr>
              <a:endParaRPr lang="en-US" sz="1961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18271" y="1496856"/>
              <a:ext cx="3304448" cy="3383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9"/>
                </a:lnSpc>
              </a:pPr>
              <a:r>
                <a:rPr lang="en-US" sz="1961" dirty="0" err="1">
                  <a:solidFill>
                    <a:srgbClr val="0F4983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กระบวนการเข้าเป็นสมาชิกของแต่ละประเทศดำเนินอย่างอิสระ</a:t>
              </a:r>
              <a:r>
                <a:rPr lang="en-US" sz="1961" dirty="0">
                  <a:solidFill>
                    <a:srgbClr val="0F4983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 </a:t>
              </a:r>
            </a:p>
            <a:p>
              <a:pPr algn="l">
                <a:lnSpc>
                  <a:spcPts val="2549"/>
                </a:lnSpc>
              </a:pPr>
              <a:r>
                <a:rPr lang="en-US" sz="1961" dirty="0">
                  <a:solidFill>
                    <a:srgbClr val="0F4983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และ</a:t>
              </a:r>
              <a:r>
                <a:rPr lang="en-US" sz="1961" b="1" dirty="0">
                  <a:solidFill>
                    <a:srgbClr val="0F4983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มีการคำนึงถึงบริบทภายในประเทศและลำดับความสำคัญของแต่ละประเทศ</a:t>
              </a:r>
              <a:r>
                <a:rPr lang="en-US" sz="1961" dirty="0">
                  <a:solidFill>
                    <a:srgbClr val="0F4983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ในการหารือ</a:t>
              </a:r>
            </a:p>
            <a:p>
              <a:pPr algn="l">
                <a:lnSpc>
                  <a:spcPts val="2549"/>
                </a:lnSpc>
              </a:pPr>
              <a:endParaRPr lang="en-US" sz="1961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20663" y="207719"/>
              <a:ext cx="3564201" cy="3383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9"/>
                </a:lnSpc>
              </a:pPr>
              <a:r>
                <a:rPr lang="en-US" b="1" dirty="0" err="1">
                  <a:solidFill>
                    <a:srgbClr val="0F4983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กระบวนการเข้าเป็นสมาชิกไม่มีกรอบเวลาหรือกำหนดวันสิ้นสุดตายตัว</a:t>
              </a:r>
              <a:r>
                <a:rPr lang="en-US" b="1" dirty="0">
                  <a:solidFill>
                    <a:srgbClr val="0F4983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 </a:t>
              </a:r>
              <a:r>
                <a:rPr lang="en-US" dirty="0">
                  <a:solidFill>
                    <a:srgbClr val="0F4983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ขึ้นอยู่กับความพร้อมและความรวดเร็วของประเทศผู้สมัครในการให้ข้อมูลและตอบสนองต่อข้อเสนอแนะต่าง ๆ</a:t>
              </a:r>
            </a:p>
            <a:p>
              <a:pPr algn="l">
                <a:lnSpc>
                  <a:spcPts val="2549"/>
                </a:lnSpc>
              </a:pPr>
              <a:endParaRPr lang="en-US" sz="1961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12108239" y="3440085"/>
              <a:ext cx="2273275" cy="10761067"/>
            </a:xfrm>
            <a:custGeom>
              <a:avLst/>
              <a:gdLst/>
              <a:ahLst/>
              <a:cxnLst/>
              <a:rect l="l" t="t" r="r" b="b"/>
              <a:pathLst>
                <a:path w="2273275" h="10761067">
                  <a:moveTo>
                    <a:pt x="0" y="0"/>
                  </a:moveTo>
                  <a:lnTo>
                    <a:pt x="2273276" y="0"/>
                  </a:lnTo>
                  <a:lnTo>
                    <a:pt x="2273276" y="10761067"/>
                  </a:lnTo>
                  <a:lnTo>
                    <a:pt x="0" y="10761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8289417" y="4759741"/>
              <a:ext cx="2273275" cy="10761067"/>
            </a:xfrm>
            <a:custGeom>
              <a:avLst/>
              <a:gdLst/>
              <a:ahLst/>
              <a:cxnLst/>
              <a:rect l="l" t="t" r="r" b="b"/>
              <a:pathLst>
                <a:path w="2273275" h="10761067">
                  <a:moveTo>
                    <a:pt x="0" y="0"/>
                  </a:moveTo>
                  <a:lnTo>
                    <a:pt x="2273276" y="0"/>
                  </a:lnTo>
                  <a:lnTo>
                    <a:pt x="2273276" y="10761067"/>
                  </a:lnTo>
                  <a:lnTo>
                    <a:pt x="0" y="10761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470595" y="6079397"/>
              <a:ext cx="2273275" cy="10761067"/>
            </a:xfrm>
            <a:custGeom>
              <a:avLst/>
              <a:gdLst/>
              <a:ahLst/>
              <a:cxnLst/>
              <a:rect l="l" t="t" r="r" b="b"/>
              <a:pathLst>
                <a:path w="2273275" h="10761067">
                  <a:moveTo>
                    <a:pt x="0" y="0"/>
                  </a:moveTo>
                  <a:lnTo>
                    <a:pt x="2273276" y="0"/>
                  </a:lnTo>
                  <a:lnTo>
                    <a:pt x="2273276" y="10761067"/>
                  </a:lnTo>
                  <a:lnTo>
                    <a:pt x="0" y="10761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32627" y="7075065"/>
              <a:ext cx="2273275" cy="10761067"/>
            </a:xfrm>
            <a:custGeom>
              <a:avLst/>
              <a:gdLst/>
              <a:ahLst/>
              <a:cxnLst/>
              <a:rect l="l" t="t" r="r" b="b"/>
              <a:pathLst>
                <a:path w="2273275" h="10761067">
                  <a:moveTo>
                    <a:pt x="0" y="0"/>
                  </a:moveTo>
                  <a:lnTo>
                    <a:pt x="2273275" y="0"/>
                  </a:lnTo>
                  <a:lnTo>
                    <a:pt x="2273275" y="10761067"/>
                  </a:lnTo>
                  <a:lnTo>
                    <a:pt x="0" y="10761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953701" y="2105302"/>
            <a:ext cx="5940748" cy="7127064"/>
            <a:chOff x="0" y="0"/>
            <a:chExt cx="718132" cy="86153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18132" cy="861537"/>
            </a:xfrm>
            <a:custGeom>
              <a:avLst/>
              <a:gdLst/>
              <a:ahLst/>
              <a:cxnLst/>
              <a:rect l="l" t="t" r="r" b="b"/>
              <a:pathLst>
                <a:path w="718132" h="861537">
                  <a:moveTo>
                    <a:pt x="25453" y="0"/>
                  </a:moveTo>
                  <a:lnTo>
                    <a:pt x="692679" y="0"/>
                  </a:lnTo>
                  <a:cubicBezTo>
                    <a:pt x="699430" y="0"/>
                    <a:pt x="705904" y="2682"/>
                    <a:pt x="710677" y="7455"/>
                  </a:cubicBezTo>
                  <a:cubicBezTo>
                    <a:pt x="715451" y="12228"/>
                    <a:pt x="718132" y="18702"/>
                    <a:pt x="718132" y="25453"/>
                  </a:cubicBezTo>
                  <a:lnTo>
                    <a:pt x="718132" y="836084"/>
                  </a:lnTo>
                  <a:cubicBezTo>
                    <a:pt x="718132" y="850141"/>
                    <a:pt x="706737" y="861537"/>
                    <a:pt x="692679" y="861537"/>
                  </a:cubicBezTo>
                  <a:lnTo>
                    <a:pt x="25453" y="861537"/>
                  </a:lnTo>
                  <a:cubicBezTo>
                    <a:pt x="11396" y="861537"/>
                    <a:pt x="0" y="850141"/>
                    <a:pt x="0" y="836084"/>
                  </a:cubicBezTo>
                  <a:lnTo>
                    <a:pt x="0" y="25453"/>
                  </a:lnTo>
                  <a:cubicBezTo>
                    <a:pt x="0" y="11396"/>
                    <a:pt x="11396" y="0"/>
                    <a:pt x="25453" y="0"/>
                  </a:cubicBezTo>
                  <a:close/>
                </a:path>
              </a:pathLst>
            </a:custGeom>
            <a:solidFill>
              <a:srgbClr val="67C0AF">
                <a:alpha val="38824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718132" cy="918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282937" y="3689433"/>
            <a:ext cx="5286883" cy="3556221"/>
            <a:chOff x="0" y="0"/>
            <a:chExt cx="647158" cy="4353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47158" cy="435311"/>
            </a:xfrm>
            <a:custGeom>
              <a:avLst/>
              <a:gdLst/>
              <a:ahLst/>
              <a:cxnLst/>
              <a:rect l="l" t="t" r="r" b="b"/>
              <a:pathLst>
                <a:path w="647158" h="435311">
                  <a:moveTo>
                    <a:pt x="28601" y="0"/>
                  </a:moveTo>
                  <a:lnTo>
                    <a:pt x="618557" y="0"/>
                  </a:lnTo>
                  <a:cubicBezTo>
                    <a:pt x="634353" y="0"/>
                    <a:pt x="647158" y="12805"/>
                    <a:pt x="647158" y="28601"/>
                  </a:cubicBezTo>
                  <a:lnTo>
                    <a:pt x="647158" y="406710"/>
                  </a:lnTo>
                  <a:cubicBezTo>
                    <a:pt x="647158" y="422506"/>
                    <a:pt x="634353" y="435311"/>
                    <a:pt x="618557" y="435311"/>
                  </a:cubicBezTo>
                  <a:lnTo>
                    <a:pt x="28601" y="435311"/>
                  </a:lnTo>
                  <a:cubicBezTo>
                    <a:pt x="12805" y="435311"/>
                    <a:pt x="0" y="422506"/>
                    <a:pt x="0" y="406710"/>
                  </a:cubicBezTo>
                  <a:lnTo>
                    <a:pt x="0" y="28601"/>
                  </a:lnTo>
                  <a:cubicBezTo>
                    <a:pt x="0" y="12805"/>
                    <a:pt x="12805" y="0"/>
                    <a:pt x="28601" y="0"/>
                  </a:cubicBezTo>
                  <a:close/>
                </a:path>
              </a:pathLst>
            </a:custGeom>
            <a:solidFill>
              <a:srgbClr val="FC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647158" cy="492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2419313" y="4137108"/>
            <a:ext cx="5086488" cy="2746703"/>
          </a:xfrm>
          <a:custGeom>
            <a:avLst/>
            <a:gdLst/>
            <a:ahLst/>
            <a:cxnLst/>
            <a:rect l="l" t="t" r="r" b="b"/>
            <a:pathLst>
              <a:path w="5086488" h="2746703">
                <a:moveTo>
                  <a:pt x="0" y="0"/>
                </a:moveTo>
                <a:lnTo>
                  <a:pt x="5086487" y="0"/>
                </a:lnTo>
                <a:lnTo>
                  <a:pt x="5086487" y="2746704"/>
                </a:lnTo>
                <a:lnTo>
                  <a:pt x="0" y="2746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5" name="Freeform 25"/>
          <p:cNvSpPr/>
          <p:nvPr/>
        </p:nvSpPr>
        <p:spPr>
          <a:xfrm>
            <a:off x="13133509" y="4337159"/>
            <a:ext cx="900805" cy="889545"/>
          </a:xfrm>
          <a:custGeom>
            <a:avLst/>
            <a:gdLst/>
            <a:ahLst/>
            <a:cxnLst/>
            <a:rect l="l" t="t" r="r" b="b"/>
            <a:pathLst>
              <a:path w="900805" h="889545">
                <a:moveTo>
                  <a:pt x="0" y="0"/>
                </a:moveTo>
                <a:lnTo>
                  <a:pt x="900805" y="0"/>
                </a:lnTo>
                <a:lnTo>
                  <a:pt x="900805" y="889546"/>
                </a:lnTo>
                <a:lnTo>
                  <a:pt x="0" y="8895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6" name="Freeform 26"/>
          <p:cNvSpPr/>
          <p:nvPr/>
        </p:nvSpPr>
        <p:spPr>
          <a:xfrm>
            <a:off x="15732080" y="5775645"/>
            <a:ext cx="585911" cy="847101"/>
          </a:xfrm>
          <a:custGeom>
            <a:avLst/>
            <a:gdLst/>
            <a:ahLst/>
            <a:cxnLst/>
            <a:rect l="l" t="t" r="r" b="b"/>
            <a:pathLst>
              <a:path w="585911" h="847101">
                <a:moveTo>
                  <a:pt x="0" y="0"/>
                </a:moveTo>
                <a:lnTo>
                  <a:pt x="585912" y="0"/>
                </a:lnTo>
                <a:lnTo>
                  <a:pt x="585912" y="847101"/>
                </a:lnTo>
                <a:lnTo>
                  <a:pt x="0" y="8471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7" name="Freeform 27"/>
          <p:cNvSpPr/>
          <p:nvPr/>
        </p:nvSpPr>
        <p:spPr>
          <a:xfrm>
            <a:off x="11758793" y="1261429"/>
            <a:ext cx="3906731" cy="1430840"/>
          </a:xfrm>
          <a:custGeom>
            <a:avLst/>
            <a:gdLst/>
            <a:ahLst/>
            <a:cxnLst/>
            <a:rect l="l" t="t" r="r" b="b"/>
            <a:pathLst>
              <a:path w="3906731" h="1430840">
                <a:moveTo>
                  <a:pt x="0" y="0"/>
                </a:moveTo>
                <a:lnTo>
                  <a:pt x="3906731" y="0"/>
                </a:lnTo>
                <a:lnTo>
                  <a:pt x="3906731" y="1430840"/>
                </a:lnTo>
                <a:lnTo>
                  <a:pt x="0" y="1430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8" name="Freeform 28"/>
          <p:cNvSpPr/>
          <p:nvPr/>
        </p:nvSpPr>
        <p:spPr>
          <a:xfrm>
            <a:off x="17304783" y="1753623"/>
            <a:ext cx="764520" cy="703358"/>
          </a:xfrm>
          <a:custGeom>
            <a:avLst/>
            <a:gdLst/>
            <a:ahLst/>
            <a:cxnLst/>
            <a:rect l="l" t="t" r="r" b="b"/>
            <a:pathLst>
              <a:path w="764520" h="703358">
                <a:moveTo>
                  <a:pt x="0" y="0"/>
                </a:moveTo>
                <a:lnTo>
                  <a:pt x="764520" y="0"/>
                </a:lnTo>
                <a:lnTo>
                  <a:pt x="764520" y="703358"/>
                </a:lnTo>
                <a:lnTo>
                  <a:pt x="0" y="7033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9" name="TextBox 29"/>
          <p:cNvSpPr txBox="1"/>
          <p:nvPr/>
        </p:nvSpPr>
        <p:spPr>
          <a:xfrm>
            <a:off x="11559279" y="1523711"/>
            <a:ext cx="4163276" cy="415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3189" b="1" spc="-95">
                <a:solidFill>
                  <a:srgbClr val="FFFFFF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ขอบเขตการพิจารณา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277695" y="2663694"/>
            <a:ext cx="5132523" cy="724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4"/>
              </a:lnSpc>
            </a:pPr>
            <a:r>
              <a:rPr lang="en-US" sz="2218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ตลอดกระบวนการเข้าเป็นสมาชิก</a:t>
            </a:r>
          </a:p>
          <a:p>
            <a:pPr algn="ctr">
              <a:lnSpc>
                <a:spcPts val="2884"/>
              </a:lnSpc>
            </a:pPr>
            <a:r>
              <a:rPr lang="en-US" sz="2218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OECD จะให้ความสำคัญกับ 2 หลักการ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320631" y="1261429"/>
            <a:ext cx="11767950" cy="1944494"/>
            <a:chOff x="0" y="0"/>
            <a:chExt cx="15690600" cy="2592659"/>
          </a:xfrm>
        </p:grpSpPr>
        <p:sp>
          <p:nvSpPr>
            <p:cNvPr id="32" name="TextBox 32"/>
            <p:cNvSpPr txBox="1"/>
            <p:nvPr/>
          </p:nvSpPr>
          <p:spPr>
            <a:xfrm>
              <a:off x="0" y="123825"/>
              <a:ext cx="15690600" cy="1002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20"/>
                </a:lnSpc>
              </a:pPr>
              <a:endParaRPr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2189585"/>
              <a:ext cx="6510570" cy="4030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5"/>
                </a:lnSpc>
              </a:pPr>
              <a:r>
                <a:rPr lang="en-US" sz="1881">
                  <a:solidFill>
                    <a:srgbClr val="A0A0A0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ที่มา: OECD Directorate for Legal Affairs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2219020" y="7579029"/>
            <a:ext cx="5468024" cy="116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5"/>
              </a:lnSpc>
            </a:pPr>
            <a:r>
              <a:rPr lang="en-US" sz="1773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การประเมินจะเสร็จสิ้นก็ต่อเมื่อผลการดำเนินการทั้ง</a:t>
            </a:r>
            <a:r>
              <a:rPr lang="en-US" sz="1773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2 </a:t>
            </a:r>
            <a:r>
              <a:rPr lang="en-US" sz="1773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เรื่องข้างต้นของไทย</a:t>
            </a:r>
            <a:r>
              <a:rPr lang="en-US" sz="1773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1773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เป็นที่พึงพอใจของคณะกรรมการ</a:t>
            </a:r>
            <a:endParaRPr lang="en-US" sz="1773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305"/>
              </a:lnSpc>
            </a:pPr>
            <a:r>
              <a:rPr lang="en-US" sz="1773" dirty="0" err="1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หลังจากนั้นคณะกรรมการจะดำเนินการสรุปผลเป็น</a:t>
            </a:r>
            <a:r>
              <a:rPr lang="en-US" sz="1773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 </a:t>
            </a:r>
          </a:p>
          <a:p>
            <a:pPr algn="ctr">
              <a:lnSpc>
                <a:spcPts val="2305"/>
              </a:lnSpc>
            </a:pPr>
            <a:r>
              <a:rPr lang="en-US" sz="1773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formal opinion </a:t>
            </a:r>
            <a:r>
              <a:rPr lang="en-US" sz="1773" dirty="0" err="1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ต่อไป</a:t>
            </a:r>
            <a:endParaRPr lang="en-US" sz="1773" dirty="0">
              <a:solidFill>
                <a:srgbClr val="0F4983"/>
              </a:solidFill>
              <a:latin typeface="Public Sans 2"/>
              <a:ea typeface="Public Sans 2"/>
              <a:cs typeface="Public Sans 2"/>
              <a:sym typeface="Public Sans 2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4498395" y="4165826"/>
            <a:ext cx="2886087" cy="511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2"/>
              </a:lnSpc>
            </a:pPr>
            <a:r>
              <a:rPr lang="en-US" sz="14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ประเมินความมุ่งมั่น</a:t>
            </a:r>
            <a:r>
              <a:rPr lang="en-US" sz="14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(willingness) </a:t>
            </a:r>
          </a:p>
          <a:p>
            <a:pPr algn="ctr">
              <a:lnSpc>
                <a:spcPts val="2072"/>
              </a:lnSpc>
            </a:pPr>
            <a:r>
              <a:rPr lang="en-US" sz="14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และความสามารถ</a:t>
            </a:r>
            <a:r>
              <a:rPr lang="en-US" sz="14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(ability)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419313" y="5756595"/>
            <a:ext cx="2604743" cy="511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2"/>
              </a:lnSpc>
            </a:pPr>
            <a:r>
              <a:rPr lang="en-US" sz="1594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ประเมินนโยบายและแนวปฏิบัติของประเทศไทย</a:t>
            </a:r>
            <a:r>
              <a:rPr lang="en-US" sz="1594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694165" y="4731738"/>
            <a:ext cx="2661741" cy="494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4"/>
              </a:lnSpc>
            </a:pPr>
            <a:r>
              <a:rPr lang="en-US" sz="14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ของประเทศไทยในการดำเนินการตาม</a:t>
            </a:r>
            <a:r>
              <a:rPr lang="en-US" sz="14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 Legal Instruments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419313" y="6325077"/>
            <a:ext cx="2661741" cy="494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4"/>
              </a:lnSpc>
            </a:pPr>
            <a:r>
              <a:rPr lang="en-US" sz="1526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โดยเทียบกับ</a:t>
            </a:r>
            <a:r>
              <a:rPr lang="en-US" sz="1526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 </a:t>
            </a:r>
          </a:p>
          <a:p>
            <a:pPr algn="ctr">
              <a:lnSpc>
                <a:spcPts val="1984"/>
              </a:lnSpc>
            </a:pPr>
            <a:r>
              <a:rPr lang="en-US" sz="1526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best policies and practices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20631" y="1203949"/>
            <a:ext cx="11767950" cy="1525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9"/>
              </a:lnSpc>
            </a:pPr>
            <a:r>
              <a:rPr lang="en-US" sz="5399" b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เสาหลักสำคัญของกระบวนการ</a:t>
            </a:r>
          </a:p>
          <a:p>
            <a:pPr algn="l">
              <a:lnSpc>
                <a:spcPts val="5939"/>
              </a:lnSpc>
              <a:spcBef>
                <a:spcPct val="0"/>
              </a:spcBef>
            </a:pPr>
            <a:r>
              <a:rPr lang="en-US" sz="5399" b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เข้าเป็นสมาชิก OECD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7504815" y="9503815"/>
            <a:ext cx="816965" cy="816965"/>
            <a:chOff x="0" y="0"/>
            <a:chExt cx="1089286" cy="108928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10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6854" y="2384656"/>
            <a:ext cx="12998080" cy="8001328"/>
          </a:xfrm>
          <a:custGeom>
            <a:avLst/>
            <a:gdLst/>
            <a:ahLst/>
            <a:cxnLst/>
            <a:rect l="l" t="t" r="r" b="b"/>
            <a:pathLst>
              <a:path w="12998080" h="8001328">
                <a:moveTo>
                  <a:pt x="0" y="0"/>
                </a:moveTo>
                <a:lnTo>
                  <a:pt x="12998080" y="0"/>
                </a:lnTo>
                <a:lnTo>
                  <a:pt x="12998080" y="8001329"/>
                </a:lnTo>
                <a:lnTo>
                  <a:pt x="0" y="8001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1836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12561226" y="2384656"/>
            <a:ext cx="12998080" cy="7982244"/>
          </a:xfrm>
          <a:custGeom>
            <a:avLst/>
            <a:gdLst/>
            <a:ahLst/>
            <a:cxnLst/>
            <a:rect l="l" t="t" r="r" b="b"/>
            <a:pathLst>
              <a:path w="12998080" h="7982244">
                <a:moveTo>
                  <a:pt x="0" y="0"/>
                </a:moveTo>
                <a:lnTo>
                  <a:pt x="12998079" y="0"/>
                </a:lnTo>
                <a:lnTo>
                  <a:pt x="12998079" y="7982245"/>
                </a:lnTo>
                <a:lnTo>
                  <a:pt x="0" y="7982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2128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AutoShape 4"/>
          <p:cNvSpPr/>
          <p:nvPr/>
        </p:nvSpPr>
        <p:spPr>
          <a:xfrm>
            <a:off x="1472396" y="8749962"/>
            <a:ext cx="15343148" cy="0"/>
          </a:xfrm>
          <a:prstGeom prst="line">
            <a:avLst/>
          </a:prstGeom>
          <a:ln w="38100" cap="rnd">
            <a:solidFill>
              <a:srgbClr val="0F4983"/>
            </a:solidFill>
            <a:prstDash val="sysDash"/>
            <a:headEnd type="none" w="sm" len="sm"/>
            <a:tailEnd type="oval" w="lg" len="lg"/>
          </a:ln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5400000">
            <a:off x="1068380" y="2467925"/>
            <a:ext cx="856797" cy="2501597"/>
          </a:xfrm>
          <a:custGeom>
            <a:avLst/>
            <a:gdLst/>
            <a:ahLst/>
            <a:cxnLst/>
            <a:rect l="l" t="t" r="r" b="b"/>
            <a:pathLst>
              <a:path w="856797" h="2501597">
                <a:moveTo>
                  <a:pt x="0" y="0"/>
                </a:moveTo>
                <a:lnTo>
                  <a:pt x="856797" y="0"/>
                </a:lnTo>
                <a:lnTo>
                  <a:pt x="856797" y="2501598"/>
                </a:lnTo>
                <a:lnTo>
                  <a:pt x="0" y="2501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6" name="Group 6"/>
          <p:cNvGrpSpPr/>
          <p:nvPr/>
        </p:nvGrpSpPr>
        <p:grpSpPr>
          <a:xfrm>
            <a:off x="245980" y="3586291"/>
            <a:ext cx="2579949" cy="3453817"/>
            <a:chOff x="0" y="0"/>
            <a:chExt cx="556010" cy="7443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6010" cy="744339"/>
            </a:xfrm>
            <a:custGeom>
              <a:avLst/>
              <a:gdLst/>
              <a:ahLst/>
              <a:cxnLst/>
              <a:rect l="l" t="t" r="r" b="b"/>
              <a:pathLst>
                <a:path w="556010" h="744339">
                  <a:moveTo>
                    <a:pt x="48013" y="0"/>
                  </a:moveTo>
                  <a:lnTo>
                    <a:pt x="507997" y="0"/>
                  </a:lnTo>
                  <a:cubicBezTo>
                    <a:pt x="534514" y="0"/>
                    <a:pt x="556010" y="21496"/>
                    <a:pt x="556010" y="48013"/>
                  </a:cubicBezTo>
                  <a:lnTo>
                    <a:pt x="556010" y="696326"/>
                  </a:lnTo>
                  <a:cubicBezTo>
                    <a:pt x="556010" y="722843"/>
                    <a:pt x="534514" y="744339"/>
                    <a:pt x="507997" y="744339"/>
                  </a:cubicBezTo>
                  <a:lnTo>
                    <a:pt x="48013" y="744339"/>
                  </a:lnTo>
                  <a:cubicBezTo>
                    <a:pt x="21496" y="744339"/>
                    <a:pt x="0" y="722843"/>
                    <a:pt x="0" y="696326"/>
                  </a:cubicBezTo>
                  <a:lnTo>
                    <a:pt x="0" y="48013"/>
                  </a:lnTo>
                  <a:cubicBezTo>
                    <a:pt x="0" y="21496"/>
                    <a:pt x="21496" y="0"/>
                    <a:pt x="48013" y="0"/>
                  </a:cubicBezTo>
                  <a:close/>
                </a:path>
              </a:pathLst>
            </a:custGeom>
            <a:solidFill>
              <a:srgbClr val="D3E5FA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556010" cy="763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3383626" y="2016690"/>
            <a:ext cx="856797" cy="2501597"/>
          </a:xfrm>
          <a:custGeom>
            <a:avLst/>
            <a:gdLst/>
            <a:ahLst/>
            <a:cxnLst/>
            <a:rect l="l" t="t" r="r" b="b"/>
            <a:pathLst>
              <a:path w="856797" h="2501597">
                <a:moveTo>
                  <a:pt x="0" y="0"/>
                </a:moveTo>
                <a:lnTo>
                  <a:pt x="856797" y="0"/>
                </a:lnTo>
                <a:lnTo>
                  <a:pt x="856797" y="2501597"/>
                </a:lnTo>
                <a:lnTo>
                  <a:pt x="0" y="2501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0" name="Group 10"/>
          <p:cNvGrpSpPr/>
          <p:nvPr/>
        </p:nvGrpSpPr>
        <p:grpSpPr>
          <a:xfrm>
            <a:off x="12561226" y="3135056"/>
            <a:ext cx="2579949" cy="3453817"/>
            <a:chOff x="0" y="0"/>
            <a:chExt cx="556010" cy="7443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56010" cy="744339"/>
            </a:xfrm>
            <a:custGeom>
              <a:avLst/>
              <a:gdLst/>
              <a:ahLst/>
              <a:cxnLst/>
              <a:rect l="l" t="t" r="r" b="b"/>
              <a:pathLst>
                <a:path w="556010" h="744339">
                  <a:moveTo>
                    <a:pt x="48013" y="0"/>
                  </a:moveTo>
                  <a:lnTo>
                    <a:pt x="507997" y="0"/>
                  </a:lnTo>
                  <a:cubicBezTo>
                    <a:pt x="534514" y="0"/>
                    <a:pt x="556010" y="21496"/>
                    <a:pt x="556010" y="48013"/>
                  </a:cubicBezTo>
                  <a:lnTo>
                    <a:pt x="556010" y="696326"/>
                  </a:lnTo>
                  <a:cubicBezTo>
                    <a:pt x="556010" y="722843"/>
                    <a:pt x="534514" y="744339"/>
                    <a:pt x="507997" y="744339"/>
                  </a:cubicBezTo>
                  <a:lnTo>
                    <a:pt x="48013" y="744339"/>
                  </a:lnTo>
                  <a:cubicBezTo>
                    <a:pt x="21496" y="744339"/>
                    <a:pt x="0" y="722843"/>
                    <a:pt x="0" y="696326"/>
                  </a:cubicBezTo>
                  <a:lnTo>
                    <a:pt x="0" y="48013"/>
                  </a:lnTo>
                  <a:cubicBezTo>
                    <a:pt x="0" y="21496"/>
                    <a:pt x="21496" y="0"/>
                    <a:pt x="48013" y="0"/>
                  </a:cubicBezTo>
                  <a:close/>
                </a:path>
              </a:pathLst>
            </a:custGeom>
            <a:solidFill>
              <a:srgbClr val="D3E5FA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556010" cy="763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029427" y="5985435"/>
            <a:ext cx="1643546" cy="2973993"/>
            <a:chOff x="0" y="0"/>
            <a:chExt cx="2191394" cy="3965323"/>
          </a:xfrm>
        </p:grpSpPr>
        <p:sp>
          <p:nvSpPr>
            <p:cNvPr id="14" name="AutoShape 14"/>
            <p:cNvSpPr/>
            <p:nvPr/>
          </p:nvSpPr>
          <p:spPr>
            <a:xfrm flipH="1">
              <a:off x="1095696" y="1522584"/>
              <a:ext cx="1" cy="1901129"/>
            </a:xfrm>
            <a:prstGeom prst="line">
              <a:avLst/>
            </a:prstGeom>
            <a:ln w="63500" cap="flat">
              <a:solidFill>
                <a:srgbClr val="6893BF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th-TH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0"/>
              <a:ext cx="2191394" cy="1883229"/>
              <a:chOff x="0" y="0"/>
              <a:chExt cx="812800" cy="6985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20330" y="0"/>
                <a:ext cx="77214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72140" h="698500">
                    <a:moveTo>
                      <a:pt x="754568" y="414394"/>
                    </a:moveTo>
                    <a:lnTo>
                      <a:pt x="627172" y="633356"/>
                    </a:lnTo>
                    <a:cubicBezTo>
                      <a:pt x="603706" y="673688"/>
                      <a:pt x="560564" y="698500"/>
                      <a:pt x="513902" y="698500"/>
                    </a:cubicBezTo>
                    <a:lnTo>
                      <a:pt x="258238" y="698500"/>
                    </a:lnTo>
                    <a:cubicBezTo>
                      <a:pt x="211576" y="698500"/>
                      <a:pt x="168434" y="673688"/>
                      <a:pt x="144968" y="633356"/>
                    </a:cubicBezTo>
                    <a:lnTo>
                      <a:pt x="17572" y="414394"/>
                    </a:lnTo>
                    <a:cubicBezTo>
                      <a:pt x="-5857" y="374125"/>
                      <a:pt x="-5857" y="324375"/>
                      <a:pt x="17572" y="284106"/>
                    </a:cubicBezTo>
                    <a:lnTo>
                      <a:pt x="144968" y="65144"/>
                    </a:lnTo>
                    <a:cubicBezTo>
                      <a:pt x="168434" y="24812"/>
                      <a:pt x="211576" y="0"/>
                      <a:pt x="258238" y="0"/>
                    </a:cubicBezTo>
                    <a:lnTo>
                      <a:pt x="513902" y="0"/>
                    </a:lnTo>
                    <a:cubicBezTo>
                      <a:pt x="560564" y="0"/>
                      <a:pt x="603706" y="24812"/>
                      <a:pt x="627172" y="65144"/>
                    </a:cubicBezTo>
                    <a:lnTo>
                      <a:pt x="754568" y="284106"/>
                    </a:lnTo>
                    <a:cubicBezTo>
                      <a:pt x="777997" y="324375"/>
                      <a:pt x="777997" y="374125"/>
                      <a:pt x="754568" y="414394"/>
                    </a:cubicBezTo>
                    <a:close/>
                  </a:path>
                </a:pathLst>
              </a:custGeom>
              <a:solidFill>
                <a:srgbClr val="6893B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114300" y="-19050"/>
                <a:ext cx="5842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3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70072" y="2709408"/>
              <a:ext cx="479274" cy="1255915"/>
              <a:chOff x="23763" y="57437"/>
              <a:chExt cx="812800" cy="212990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23763" y="1371482"/>
                <a:ext cx="812800" cy="8158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5857">
                    <a:moveTo>
                      <a:pt x="406400" y="0"/>
                    </a:moveTo>
                    <a:cubicBezTo>
                      <a:pt x="181951" y="0"/>
                      <a:pt x="0" y="182636"/>
                      <a:pt x="0" y="407929"/>
                    </a:cubicBezTo>
                    <a:cubicBezTo>
                      <a:pt x="0" y="633221"/>
                      <a:pt x="181951" y="815857"/>
                      <a:pt x="406400" y="815857"/>
                    </a:cubicBezTo>
                    <a:cubicBezTo>
                      <a:pt x="630849" y="815857"/>
                      <a:pt x="812800" y="633221"/>
                      <a:pt x="812800" y="407929"/>
                    </a:cubicBezTo>
                    <a:cubicBezTo>
                      <a:pt x="812800" y="18263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893BF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57437"/>
                <a:ext cx="660400" cy="681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39"/>
                  </a:lnSpc>
                </a:pPr>
                <a:endParaRPr/>
              </a:p>
            </p:txBody>
          </p:sp>
        </p:grpSp>
      </p:grpSp>
      <p:sp>
        <p:nvSpPr>
          <p:cNvPr id="21" name="Freeform 21"/>
          <p:cNvSpPr/>
          <p:nvPr/>
        </p:nvSpPr>
        <p:spPr>
          <a:xfrm rot="5400000">
            <a:off x="7386421" y="1764125"/>
            <a:ext cx="856797" cy="2501597"/>
          </a:xfrm>
          <a:custGeom>
            <a:avLst/>
            <a:gdLst/>
            <a:ahLst/>
            <a:cxnLst/>
            <a:rect l="l" t="t" r="r" b="b"/>
            <a:pathLst>
              <a:path w="856797" h="2501597">
                <a:moveTo>
                  <a:pt x="0" y="0"/>
                </a:moveTo>
                <a:lnTo>
                  <a:pt x="856797" y="0"/>
                </a:lnTo>
                <a:lnTo>
                  <a:pt x="856797" y="2501597"/>
                </a:lnTo>
                <a:lnTo>
                  <a:pt x="0" y="2501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2" name="Group 22"/>
          <p:cNvGrpSpPr/>
          <p:nvPr/>
        </p:nvGrpSpPr>
        <p:grpSpPr>
          <a:xfrm>
            <a:off x="6564021" y="2882490"/>
            <a:ext cx="2579949" cy="3453817"/>
            <a:chOff x="0" y="0"/>
            <a:chExt cx="556010" cy="74433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56010" cy="744339"/>
            </a:xfrm>
            <a:custGeom>
              <a:avLst/>
              <a:gdLst/>
              <a:ahLst/>
              <a:cxnLst/>
              <a:rect l="l" t="t" r="r" b="b"/>
              <a:pathLst>
                <a:path w="556010" h="744339">
                  <a:moveTo>
                    <a:pt x="48013" y="0"/>
                  </a:moveTo>
                  <a:lnTo>
                    <a:pt x="507997" y="0"/>
                  </a:lnTo>
                  <a:cubicBezTo>
                    <a:pt x="534514" y="0"/>
                    <a:pt x="556010" y="21496"/>
                    <a:pt x="556010" y="48013"/>
                  </a:cubicBezTo>
                  <a:lnTo>
                    <a:pt x="556010" y="696326"/>
                  </a:lnTo>
                  <a:cubicBezTo>
                    <a:pt x="556010" y="722843"/>
                    <a:pt x="534514" y="744339"/>
                    <a:pt x="507997" y="744339"/>
                  </a:cubicBezTo>
                  <a:lnTo>
                    <a:pt x="48013" y="744339"/>
                  </a:lnTo>
                  <a:cubicBezTo>
                    <a:pt x="21496" y="744339"/>
                    <a:pt x="0" y="722843"/>
                    <a:pt x="0" y="696326"/>
                  </a:cubicBezTo>
                  <a:lnTo>
                    <a:pt x="0" y="48013"/>
                  </a:lnTo>
                  <a:cubicBezTo>
                    <a:pt x="0" y="21496"/>
                    <a:pt x="21496" y="0"/>
                    <a:pt x="48013" y="0"/>
                  </a:cubicBezTo>
                  <a:close/>
                </a:path>
              </a:pathLst>
            </a:custGeom>
            <a:solidFill>
              <a:srgbClr val="D3E5FA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556010" cy="763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029270" y="5654352"/>
            <a:ext cx="1643546" cy="3210685"/>
            <a:chOff x="0" y="0"/>
            <a:chExt cx="2191394" cy="4280913"/>
          </a:xfrm>
        </p:grpSpPr>
        <p:sp>
          <p:nvSpPr>
            <p:cNvPr id="26" name="AutoShape 26"/>
            <p:cNvSpPr/>
            <p:nvPr/>
          </p:nvSpPr>
          <p:spPr>
            <a:xfrm flipH="1">
              <a:off x="1082134" y="1522583"/>
              <a:ext cx="13563" cy="2163453"/>
            </a:xfrm>
            <a:prstGeom prst="line">
              <a:avLst/>
            </a:prstGeom>
            <a:ln w="63500" cap="flat">
              <a:solidFill>
                <a:srgbClr val="175A9D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th-TH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0" y="0"/>
              <a:ext cx="2191394" cy="1883229"/>
              <a:chOff x="0" y="0"/>
              <a:chExt cx="812800" cy="6985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20330" y="0"/>
                <a:ext cx="77214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72140" h="698500">
                    <a:moveTo>
                      <a:pt x="754568" y="414394"/>
                    </a:moveTo>
                    <a:lnTo>
                      <a:pt x="627172" y="633356"/>
                    </a:lnTo>
                    <a:cubicBezTo>
                      <a:pt x="603706" y="673688"/>
                      <a:pt x="560564" y="698500"/>
                      <a:pt x="513902" y="698500"/>
                    </a:cubicBezTo>
                    <a:lnTo>
                      <a:pt x="258238" y="698500"/>
                    </a:lnTo>
                    <a:cubicBezTo>
                      <a:pt x="211576" y="698500"/>
                      <a:pt x="168434" y="673688"/>
                      <a:pt x="144968" y="633356"/>
                    </a:cubicBezTo>
                    <a:lnTo>
                      <a:pt x="17572" y="414394"/>
                    </a:lnTo>
                    <a:cubicBezTo>
                      <a:pt x="-5857" y="374125"/>
                      <a:pt x="-5857" y="324375"/>
                      <a:pt x="17572" y="284106"/>
                    </a:cubicBezTo>
                    <a:lnTo>
                      <a:pt x="144968" y="65144"/>
                    </a:lnTo>
                    <a:cubicBezTo>
                      <a:pt x="168434" y="24812"/>
                      <a:pt x="211576" y="0"/>
                      <a:pt x="258238" y="0"/>
                    </a:cubicBezTo>
                    <a:lnTo>
                      <a:pt x="513902" y="0"/>
                    </a:lnTo>
                    <a:cubicBezTo>
                      <a:pt x="560564" y="0"/>
                      <a:pt x="603706" y="24812"/>
                      <a:pt x="627172" y="65144"/>
                    </a:cubicBezTo>
                    <a:lnTo>
                      <a:pt x="754568" y="284106"/>
                    </a:lnTo>
                    <a:cubicBezTo>
                      <a:pt x="777997" y="324375"/>
                      <a:pt x="777997" y="374125"/>
                      <a:pt x="754568" y="414394"/>
                    </a:cubicBezTo>
                    <a:close/>
                  </a:path>
                </a:pathLst>
              </a:custGeom>
              <a:solidFill>
                <a:srgbClr val="175A9D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114300" y="-19050"/>
                <a:ext cx="5842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3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856060" y="2709408"/>
              <a:ext cx="479274" cy="1571505"/>
              <a:chOff x="0" y="57437"/>
              <a:chExt cx="812800" cy="266511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1906691"/>
                <a:ext cx="812800" cy="8158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5857">
                    <a:moveTo>
                      <a:pt x="406400" y="0"/>
                    </a:moveTo>
                    <a:cubicBezTo>
                      <a:pt x="181951" y="0"/>
                      <a:pt x="0" y="182636"/>
                      <a:pt x="0" y="407929"/>
                    </a:cubicBezTo>
                    <a:cubicBezTo>
                      <a:pt x="0" y="633221"/>
                      <a:pt x="181951" y="815857"/>
                      <a:pt x="406400" y="815857"/>
                    </a:cubicBezTo>
                    <a:cubicBezTo>
                      <a:pt x="630849" y="815857"/>
                      <a:pt x="812800" y="633221"/>
                      <a:pt x="812800" y="407929"/>
                    </a:cubicBezTo>
                    <a:cubicBezTo>
                      <a:pt x="812800" y="18263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5A9D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57437"/>
                <a:ext cx="660400" cy="681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39"/>
                  </a:lnSpc>
                </a:pPr>
                <a:endParaRPr/>
              </a:p>
            </p:txBody>
          </p:sp>
        </p:grpSp>
      </p:grpSp>
      <p:sp>
        <p:nvSpPr>
          <p:cNvPr id="33" name="Freeform 33"/>
          <p:cNvSpPr/>
          <p:nvPr/>
        </p:nvSpPr>
        <p:spPr>
          <a:xfrm rot="5400000">
            <a:off x="4225448" y="2039527"/>
            <a:ext cx="856797" cy="2501597"/>
          </a:xfrm>
          <a:custGeom>
            <a:avLst/>
            <a:gdLst/>
            <a:ahLst/>
            <a:cxnLst/>
            <a:rect l="l" t="t" r="r" b="b"/>
            <a:pathLst>
              <a:path w="856797" h="2501597">
                <a:moveTo>
                  <a:pt x="0" y="0"/>
                </a:moveTo>
                <a:lnTo>
                  <a:pt x="856797" y="0"/>
                </a:lnTo>
                <a:lnTo>
                  <a:pt x="856797" y="2501597"/>
                </a:lnTo>
                <a:lnTo>
                  <a:pt x="0" y="2501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4" name="Group 34"/>
          <p:cNvGrpSpPr/>
          <p:nvPr/>
        </p:nvGrpSpPr>
        <p:grpSpPr>
          <a:xfrm>
            <a:off x="3403048" y="3157893"/>
            <a:ext cx="2579949" cy="3453817"/>
            <a:chOff x="0" y="0"/>
            <a:chExt cx="556010" cy="74433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556010" cy="744339"/>
            </a:xfrm>
            <a:custGeom>
              <a:avLst/>
              <a:gdLst/>
              <a:ahLst/>
              <a:cxnLst/>
              <a:rect l="l" t="t" r="r" b="b"/>
              <a:pathLst>
                <a:path w="556010" h="744339">
                  <a:moveTo>
                    <a:pt x="48013" y="0"/>
                  </a:moveTo>
                  <a:lnTo>
                    <a:pt x="507997" y="0"/>
                  </a:lnTo>
                  <a:cubicBezTo>
                    <a:pt x="534514" y="0"/>
                    <a:pt x="556010" y="21496"/>
                    <a:pt x="556010" y="48013"/>
                  </a:cubicBezTo>
                  <a:lnTo>
                    <a:pt x="556010" y="696326"/>
                  </a:lnTo>
                  <a:cubicBezTo>
                    <a:pt x="556010" y="722843"/>
                    <a:pt x="534514" y="744339"/>
                    <a:pt x="507997" y="744339"/>
                  </a:cubicBezTo>
                  <a:lnTo>
                    <a:pt x="48013" y="744339"/>
                  </a:lnTo>
                  <a:cubicBezTo>
                    <a:pt x="21496" y="744339"/>
                    <a:pt x="0" y="722843"/>
                    <a:pt x="0" y="696326"/>
                  </a:cubicBezTo>
                  <a:lnTo>
                    <a:pt x="0" y="48013"/>
                  </a:lnTo>
                  <a:cubicBezTo>
                    <a:pt x="0" y="21496"/>
                    <a:pt x="21496" y="0"/>
                    <a:pt x="48013" y="0"/>
                  </a:cubicBezTo>
                  <a:close/>
                </a:path>
              </a:pathLst>
            </a:custGeom>
            <a:solidFill>
              <a:srgbClr val="D3E5FA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19050"/>
              <a:ext cx="556010" cy="763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3871249" y="5985435"/>
            <a:ext cx="1643546" cy="2906153"/>
            <a:chOff x="0" y="0"/>
            <a:chExt cx="2191394" cy="3874870"/>
          </a:xfrm>
        </p:grpSpPr>
        <p:sp>
          <p:nvSpPr>
            <p:cNvPr id="38" name="AutoShape 38"/>
            <p:cNvSpPr/>
            <p:nvPr/>
          </p:nvSpPr>
          <p:spPr>
            <a:xfrm flipH="1">
              <a:off x="1083405" y="1883229"/>
              <a:ext cx="13563" cy="1412920"/>
            </a:xfrm>
            <a:prstGeom prst="line">
              <a:avLst/>
            </a:prstGeom>
            <a:ln w="63500" cap="flat">
              <a:solidFill>
                <a:srgbClr val="6893BF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th-TH"/>
            </a:p>
          </p:txBody>
        </p:sp>
        <p:grpSp>
          <p:nvGrpSpPr>
            <p:cNvPr id="39" name="Group 39"/>
            <p:cNvGrpSpPr/>
            <p:nvPr/>
          </p:nvGrpSpPr>
          <p:grpSpPr>
            <a:xfrm>
              <a:off x="0" y="0"/>
              <a:ext cx="2191394" cy="1883229"/>
              <a:chOff x="0" y="0"/>
              <a:chExt cx="812800" cy="6985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20330" y="0"/>
                <a:ext cx="77214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72140" h="698500">
                    <a:moveTo>
                      <a:pt x="754568" y="414394"/>
                    </a:moveTo>
                    <a:lnTo>
                      <a:pt x="627172" y="633356"/>
                    </a:lnTo>
                    <a:cubicBezTo>
                      <a:pt x="603706" y="673688"/>
                      <a:pt x="560564" y="698500"/>
                      <a:pt x="513902" y="698500"/>
                    </a:cubicBezTo>
                    <a:lnTo>
                      <a:pt x="258238" y="698500"/>
                    </a:lnTo>
                    <a:cubicBezTo>
                      <a:pt x="211576" y="698500"/>
                      <a:pt x="168434" y="673688"/>
                      <a:pt x="144968" y="633356"/>
                    </a:cubicBezTo>
                    <a:lnTo>
                      <a:pt x="17572" y="414394"/>
                    </a:lnTo>
                    <a:cubicBezTo>
                      <a:pt x="-5857" y="374125"/>
                      <a:pt x="-5857" y="324375"/>
                      <a:pt x="17572" y="284106"/>
                    </a:cubicBezTo>
                    <a:lnTo>
                      <a:pt x="144968" y="65144"/>
                    </a:lnTo>
                    <a:cubicBezTo>
                      <a:pt x="168434" y="24812"/>
                      <a:pt x="211576" y="0"/>
                      <a:pt x="258238" y="0"/>
                    </a:cubicBezTo>
                    <a:lnTo>
                      <a:pt x="513902" y="0"/>
                    </a:lnTo>
                    <a:cubicBezTo>
                      <a:pt x="560564" y="0"/>
                      <a:pt x="603706" y="24812"/>
                      <a:pt x="627172" y="65144"/>
                    </a:cubicBezTo>
                    <a:lnTo>
                      <a:pt x="754568" y="284106"/>
                    </a:lnTo>
                    <a:cubicBezTo>
                      <a:pt x="777997" y="324375"/>
                      <a:pt x="777997" y="374125"/>
                      <a:pt x="754568" y="414394"/>
                    </a:cubicBezTo>
                    <a:close/>
                  </a:path>
                </a:pathLst>
              </a:custGeom>
              <a:solidFill>
                <a:srgbClr val="6893B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114300" y="-19050"/>
                <a:ext cx="5842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39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852855" y="2709408"/>
              <a:ext cx="479274" cy="1165462"/>
              <a:chOff x="-5436" y="57437"/>
              <a:chExt cx="812800" cy="1976503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-5436" y="1218083"/>
                <a:ext cx="812800" cy="8158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5857">
                    <a:moveTo>
                      <a:pt x="406400" y="0"/>
                    </a:moveTo>
                    <a:cubicBezTo>
                      <a:pt x="181951" y="0"/>
                      <a:pt x="0" y="182636"/>
                      <a:pt x="0" y="407929"/>
                    </a:cubicBezTo>
                    <a:cubicBezTo>
                      <a:pt x="0" y="633221"/>
                      <a:pt x="181951" y="815857"/>
                      <a:pt x="406400" y="815857"/>
                    </a:cubicBezTo>
                    <a:cubicBezTo>
                      <a:pt x="630849" y="815857"/>
                      <a:pt x="812800" y="633221"/>
                      <a:pt x="812800" y="407929"/>
                    </a:cubicBezTo>
                    <a:cubicBezTo>
                      <a:pt x="812800" y="18263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893BF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76200" y="57437"/>
                <a:ext cx="660400" cy="681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39"/>
                  </a:lnSpc>
                </a:pPr>
                <a:endParaRPr/>
              </a:p>
            </p:txBody>
          </p:sp>
        </p:grpSp>
      </p:grpSp>
      <p:sp>
        <p:nvSpPr>
          <p:cNvPr id="45" name="Freeform 45"/>
          <p:cNvSpPr/>
          <p:nvPr/>
        </p:nvSpPr>
        <p:spPr>
          <a:xfrm rot="5400000">
            <a:off x="10547395" y="1764125"/>
            <a:ext cx="856797" cy="2501597"/>
          </a:xfrm>
          <a:custGeom>
            <a:avLst/>
            <a:gdLst/>
            <a:ahLst/>
            <a:cxnLst/>
            <a:rect l="l" t="t" r="r" b="b"/>
            <a:pathLst>
              <a:path w="856797" h="2501597">
                <a:moveTo>
                  <a:pt x="0" y="0"/>
                </a:moveTo>
                <a:lnTo>
                  <a:pt x="856797" y="0"/>
                </a:lnTo>
                <a:lnTo>
                  <a:pt x="856797" y="2501597"/>
                </a:lnTo>
                <a:lnTo>
                  <a:pt x="0" y="2501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6" name="Group 46"/>
          <p:cNvGrpSpPr/>
          <p:nvPr/>
        </p:nvGrpSpPr>
        <p:grpSpPr>
          <a:xfrm>
            <a:off x="9724995" y="2882490"/>
            <a:ext cx="2579949" cy="3453817"/>
            <a:chOff x="0" y="0"/>
            <a:chExt cx="556010" cy="744339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556010" cy="744339"/>
            </a:xfrm>
            <a:custGeom>
              <a:avLst/>
              <a:gdLst/>
              <a:ahLst/>
              <a:cxnLst/>
              <a:rect l="l" t="t" r="r" b="b"/>
              <a:pathLst>
                <a:path w="556010" h="744339">
                  <a:moveTo>
                    <a:pt x="48013" y="0"/>
                  </a:moveTo>
                  <a:lnTo>
                    <a:pt x="507997" y="0"/>
                  </a:lnTo>
                  <a:cubicBezTo>
                    <a:pt x="534514" y="0"/>
                    <a:pt x="556010" y="21496"/>
                    <a:pt x="556010" y="48013"/>
                  </a:cubicBezTo>
                  <a:lnTo>
                    <a:pt x="556010" y="696326"/>
                  </a:lnTo>
                  <a:cubicBezTo>
                    <a:pt x="556010" y="722843"/>
                    <a:pt x="534514" y="744339"/>
                    <a:pt x="507997" y="744339"/>
                  </a:cubicBezTo>
                  <a:lnTo>
                    <a:pt x="48013" y="744339"/>
                  </a:lnTo>
                  <a:cubicBezTo>
                    <a:pt x="21496" y="744339"/>
                    <a:pt x="0" y="722843"/>
                    <a:pt x="0" y="696326"/>
                  </a:cubicBezTo>
                  <a:lnTo>
                    <a:pt x="0" y="48013"/>
                  </a:lnTo>
                  <a:cubicBezTo>
                    <a:pt x="0" y="21496"/>
                    <a:pt x="21496" y="0"/>
                    <a:pt x="48013" y="0"/>
                  </a:cubicBezTo>
                  <a:close/>
                </a:path>
              </a:pathLst>
            </a:custGeom>
            <a:solidFill>
              <a:srgbClr val="D3E5FA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19050"/>
              <a:ext cx="556010" cy="763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0130545" y="5654352"/>
            <a:ext cx="1643546" cy="3292353"/>
            <a:chOff x="0" y="0"/>
            <a:chExt cx="2191394" cy="4389803"/>
          </a:xfrm>
        </p:grpSpPr>
        <p:sp>
          <p:nvSpPr>
            <p:cNvPr id="50" name="AutoShape 50"/>
            <p:cNvSpPr/>
            <p:nvPr/>
          </p:nvSpPr>
          <p:spPr>
            <a:xfrm flipH="1">
              <a:off x="1082134" y="1522584"/>
              <a:ext cx="13563" cy="2277251"/>
            </a:xfrm>
            <a:prstGeom prst="line">
              <a:avLst/>
            </a:prstGeom>
            <a:ln w="63500" cap="flat">
              <a:solidFill>
                <a:srgbClr val="175A9D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th-TH"/>
            </a:p>
          </p:txBody>
        </p:sp>
        <p:grpSp>
          <p:nvGrpSpPr>
            <p:cNvPr id="51" name="Group 51"/>
            <p:cNvGrpSpPr/>
            <p:nvPr/>
          </p:nvGrpSpPr>
          <p:grpSpPr>
            <a:xfrm>
              <a:off x="0" y="0"/>
              <a:ext cx="2191394" cy="1883229"/>
              <a:chOff x="0" y="0"/>
              <a:chExt cx="812800" cy="6985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20330" y="0"/>
                <a:ext cx="77214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72140" h="698500">
                    <a:moveTo>
                      <a:pt x="754568" y="414394"/>
                    </a:moveTo>
                    <a:lnTo>
                      <a:pt x="627172" y="633356"/>
                    </a:lnTo>
                    <a:cubicBezTo>
                      <a:pt x="603706" y="673688"/>
                      <a:pt x="560564" y="698500"/>
                      <a:pt x="513902" y="698500"/>
                    </a:cubicBezTo>
                    <a:lnTo>
                      <a:pt x="258238" y="698500"/>
                    </a:lnTo>
                    <a:cubicBezTo>
                      <a:pt x="211576" y="698500"/>
                      <a:pt x="168434" y="673688"/>
                      <a:pt x="144968" y="633356"/>
                    </a:cubicBezTo>
                    <a:lnTo>
                      <a:pt x="17572" y="414394"/>
                    </a:lnTo>
                    <a:cubicBezTo>
                      <a:pt x="-5857" y="374125"/>
                      <a:pt x="-5857" y="324375"/>
                      <a:pt x="17572" y="284106"/>
                    </a:cubicBezTo>
                    <a:lnTo>
                      <a:pt x="144968" y="65144"/>
                    </a:lnTo>
                    <a:cubicBezTo>
                      <a:pt x="168434" y="24812"/>
                      <a:pt x="211576" y="0"/>
                      <a:pt x="258238" y="0"/>
                    </a:cubicBezTo>
                    <a:lnTo>
                      <a:pt x="513902" y="0"/>
                    </a:lnTo>
                    <a:cubicBezTo>
                      <a:pt x="560564" y="0"/>
                      <a:pt x="603706" y="24812"/>
                      <a:pt x="627172" y="65144"/>
                    </a:cubicBezTo>
                    <a:lnTo>
                      <a:pt x="754568" y="284106"/>
                    </a:lnTo>
                    <a:cubicBezTo>
                      <a:pt x="777997" y="324375"/>
                      <a:pt x="777997" y="374125"/>
                      <a:pt x="754568" y="414394"/>
                    </a:cubicBezTo>
                    <a:close/>
                  </a:path>
                </a:pathLst>
              </a:custGeom>
              <a:solidFill>
                <a:srgbClr val="175A9D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114300" y="-19050"/>
                <a:ext cx="5842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39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875040" y="2709408"/>
              <a:ext cx="479274" cy="1680395"/>
              <a:chOff x="32188" y="57437"/>
              <a:chExt cx="812800" cy="2849776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32188" y="2091356"/>
                <a:ext cx="812800" cy="8158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5857">
                    <a:moveTo>
                      <a:pt x="406400" y="0"/>
                    </a:moveTo>
                    <a:cubicBezTo>
                      <a:pt x="181951" y="0"/>
                      <a:pt x="0" y="182636"/>
                      <a:pt x="0" y="407929"/>
                    </a:cubicBezTo>
                    <a:cubicBezTo>
                      <a:pt x="0" y="633221"/>
                      <a:pt x="181951" y="815857"/>
                      <a:pt x="406400" y="815857"/>
                    </a:cubicBezTo>
                    <a:cubicBezTo>
                      <a:pt x="630849" y="815857"/>
                      <a:pt x="812800" y="633221"/>
                      <a:pt x="812800" y="407929"/>
                    </a:cubicBezTo>
                    <a:cubicBezTo>
                      <a:pt x="812800" y="18263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5A9D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76200" y="57437"/>
                <a:ext cx="660400" cy="681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39"/>
                  </a:lnSpc>
                </a:pPr>
                <a:endParaRPr/>
              </a:p>
            </p:txBody>
          </p:sp>
        </p:grpSp>
      </p:grpSp>
      <p:grpSp>
        <p:nvGrpSpPr>
          <p:cNvPr id="57" name="Group 57"/>
          <p:cNvGrpSpPr/>
          <p:nvPr/>
        </p:nvGrpSpPr>
        <p:grpSpPr>
          <a:xfrm>
            <a:off x="714181" y="6611709"/>
            <a:ext cx="1643546" cy="2367463"/>
            <a:chOff x="0" y="0"/>
            <a:chExt cx="2191394" cy="3156617"/>
          </a:xfrm>
        </p:grpSpPr>
        <p:sp>
          <p:nvSpPr>
            <p:cNvPr id="58" name="AutoShape 58"/>
            <p:cNvSpPr/>
            <p:nvPr/>
          </p:nvSpPr>
          <p:spPr>
            <a:xfrm>
              <a:off x="1095697" y="1522583"/>
              <a:ext cx="0" cy="994055"/>
            </a:xfrm>
            <a:prstGeom prst="line">
              <a:avLst/>
            </a:prstGeom>
            <a:ln w="63500" cap="flat">
              <a:solidFill>
                <a:srgbClr val="6893BF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th-TH"/>
            </a:p>
          </p:txBody>
        </p:sp>
        <p:grpSp>
          <p:nvGrpSpPr>
            <p:cNvPr id="59" name="Group 59"/>
            <p:cNvGrpSpPr/>
            <p:nvPr/>
          </p:nvGrpSpPr>
          <p:grpSpPr>
            <a:xfrm>
              <a:off x="0" y="0"/>
              <a:ext cx="2191394" cy="1883229"/>
              <a:chOff x="0" y="0"/>
              <a:chExt cx="812800" cy="69850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20330" y="0"/>
                <a:ext cx="77214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72140" h="698500">
                    <a:moveTo>
                      <a:pt x="754568" y="414394"/>
                    </a:moveTo>
                    <a:lnTo>
                      <a:pt x="627172" y="633356"/>
                    </a:lnTo>
                    <a:cubicBezTo>
                      <a:pt x="603706" y="673688"/>
                      <a:pt x="560564" y="698500"/>
                      <a:pt x="513902" y="698500"/>
                    </a:cubicBezTo>
                    <a:lnTo>
                      <a:pt x="258238" y="698500"/>
                    </a:lnTo>
                    <a:cubicBezTo>
                      <a:pt x="211576" y="698500"/>
                      <a:pt x="168434" y="673688"/>
                      <a:pt x="144968" y="633356"/>
                    </a:cubicBezTo>
                    <a:lnTo>
                      <a:pt x="17572" y="414394"/>
                    </a:lnTo>
                    <a:cubicBezTo>
                      <a:pt x="-5857" y="374125"/>
                      <a:pt x="-5857" y="324375"/>
                      <a:pt x="17572" y="284106"/>
                    </a:cubicBezTo>
                    <a:lnTo>
                      <a:pt x="144968" y="65144"/>
                    </a:lnTo>
                    <a:cubicBezTo>
                      <a:pt x="168434" y="24812"/>
                      <a:pt x="211576" y="0"/>
                      <a:pt x="258238" y="0"/>
                    </a:cubicBezTo>
                    <a:lnTo>
                      <a:pt x="513902" y="0"/>
                    </a:lnTo>
                    <a:cubicBezTo>
                      <a:pt x="560564" y="0"/>
                      <a:pt x="603706" y="24812"/>
                      <a:pt x="627172" y="65144"/>
                    </a:cubicBezTo>
                    <a:lnTo>
                      <a:pt x="754568" y="284106"/>
                    </a:lnTo>
                    <a:cubicBezTo>
                      <a:pt x="777997" y="324375"/>
                      <a:pt x="777997" y="374125"/>
                      <a:pt x="754568" y="414394"/>
                    </a:cubicBezTo>
                    <a:close/>
                  </a:path>
                </a:pathLst>
              </a:custGeom>
              <a:solidFill>
                <a:srgbClr val="6893B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114300" y="-19050"/>
                <a:ext cx="5842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39"/>
                  </a:lnSpc>
                </a:pPr>
                <a:endParaRPr/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>
              <a:off x="856060" y="2675540"/>
              <a:ext cx="479274" cy="481077"/>
              <a:chOff x="0" y="0"/>
              <a:chExt cx="812800" cy="815857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812800" cy="8158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5857">
                    <a:moveTo>
                      <a:pt x="406400" y="0"/>
                    </a:moveTo>
                    <a:cubicBezTo>
                      <a:pt x="181951" y="0"/>
                      <a:pt x="0" y="182636"/>
                      <a:pt x="0" y="407929"/>
                    </a:cubicBezTo>
                    <a:cubicBezTo>
                      <a:pt x="0" y="633221"/>
                      <a:pt x="181951" y="815857"/>
                      <a:pt x="406400" y="815857"/>
                    </a:cubicBezTo>
                    <a:cubicBezTo>
                      <a:pt x="630849" y="815857"/>
                      <a:pt x="812800" y="633221"/>
                      <a:pt x="812800" y="407929"/>
                    </a:cubicBezTo>
                    <a:cubicBezTo>
                      <a:pt x="812800" y="18263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893BF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4" name="TextBox 64"/>
              <p:cNvSpPr txBox="1"/>
              <p:nvPr/>
            </p:nvSpPr>
            <p:spPr>
              <a:xfrm>
                <a:off x="76200" y="57437"/>
                <a:ext cx="660400" cy="681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39"/>
                  </a:lnSpc>
                </a:pPr>
                <a:endParaRPr/>
              </a:p>
            </p:txBody>
          </p:sp>
        </p:grpSp>
      </p:grpSp>
      <p:grpSp>
        <p:nvGrpSpPr>
          <p:cNvPr id="65" name="Group 65"/>
          <p:cNvGrpSpPr/>
          <p:nvPr/>
        </p:nvGrpSpPr>
        <p:grpSpPr>
          <a:xfrm>
            <a:off x="0" y="1133279"/>
            <a:ext cx="18621123" cy="1281796"/>
            <a:chOff x="0" y="0"/>
            <a:chExt cx="4904329" cy="337592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4904329" cy="337592"/>
            </a:xfrm>
            <a:custGeom>
              <a:avLst/>
              <a:gdLst/>
              <a:ahLst/>
              <a:cxnLst/>
              <a:rect l="l" t="t" r="r" b="b"/>
              <a:pathLst>
                <a:path w="4904329" h="337592">
                  <a:moveTo>
                    <a:pt x="0" y="0"/>
                  </a:moveTo>
                  <a:lnTo>
                    <a:pt x="4904329" y="0"/>
                  </a:lnTo>
                  <a:lnTo>
                    <a:pt x="4904329" y="337592"/>
                  </a:lnTo>
                  <a:lnTo>
                    <a:pt x="0" y="337592"/>
                  </a:lnTo>
                  <a:close/>
                </a:path>
              </a:pathLst>
            </a:custGeom>
            <a:solidFill>
              <a:srgbClr val="D3E5FA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47625"/>
              <a:ext cx="4904329" cy="385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8"/>
                </a:lnSpc>
              </a:pPr>
              <a:endParaRPr/>
            </a:p>
          </p:txBody>
        </p:sp>
      </p:grpSp>
      <p:sp>
        <p:nvSpPr>
          <p:cNvPr id="68" name="Freeform 68"/>
          <p:cNvSpPr/>
          <p:nvPr/>
        </p:nvSpPr>
        <p:spPr>
          <a:xfrm rot="5400000">
            <a:off x="16284472" y="2615908"/>
            <a:ext cx="856797" cy="2501597"/>
          </a:xfrm>
          <a:custGeom>
            <a:avLst/>
            <a:gdLst/>
            <a:ahLst/>
            <a:cxnLst/>
            <a:rect l="l" t="t" r="r" b="b"/>
            <a:pathLst>
              <a:path w="856797" h="2501597">
                <a:moveTo>
                  <a:pt x="0" y="0"/>
                </a:moveTo>
                <a:lnTo>
                  <a:pt x="856797" y="0"/>
                </a:lnTo>
                <a:lnTo>
                  <a:pt x="856797" y="2501597"/>
                </a:lnTo>
                <a:lnTo>
                  <a:pt x="0" y="2501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69" name="Group 69"/>
          <p:cNvGrpSpPr/>
          <p:nvPr/>
        </p:nvGrpSpPr>
        <p:grpSpPr>
          <a:xfrm>
            <a:off x="15462072" y="3734274"/>
            <a:ext cx="2579949" cy="3453817"/>
            <a:chOff x="0" y="0"/>
            <a:chExt cx="556010" cy="744339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556010" cy="744339"/>
            </a:xfrm>
            <a:custGeom>
              <a:avLst/>
              <a:gdLst/>
              <a:ahLst/>
              <a:cxnLst/>
              <a:rect l="l" t="t" r="r" b="b"/>
              <a:pathLst>
                <a:path w="556010" h="744339">
                  <a:moveTo>
                    <a:pt x="48013" y="0"/>
                  </a:moveTo>
                  <a:lnTo>
                    <a:pt x="507997" y="0"/>
                  </a:lnTo>
                  <a:cubicBezTo>
                    <a:pt x="534514" y="0"/>
                    <a:pt x="556010" y="21496"/>
                    <a:pt x="556010" y="48013"/>
                  </a:cubicBezTo>
                  <a:lnTo>
                    <a:pt x="556010" y="696326"/>
                  </a:lnTo>
                  <a:cubicBezTo>
                    <a:pt x="556010" y="722843"/>
                    <a:pt x="534514" y="744339"/>
                    <a:pt x="507997" y="744339"/>
                  </a:cubicBezTo>
                  <a:lnTo>
                    <a:pt x="48013" y="744339"/>
                  </a:lnTo>
                  <a:cubicBezTo>
                    <a:pt x="21496" y="744339"/>
                    <a:pt x="0" y="722843"/>
                    <a:pt x="0" y="696326"/>
                  </a:cubicBezTo>
                  <a:lnTo>
                    <a:pt x="0" y="48013"/>
                  </a:lnTo>
                  <a:cubicBezTo>
                    <a:pt x="0" y="21496"/>
                    <a:pt x="21496" y="0"/>
                    <a:pt x="48013" y="0"/>
                  </a:cubicBezTo>
                  <a:close/>
                </a:path>
              </a:pathLst>
            </a:custGeom>
            <a:solidFill>
              <a:srgbClr val="D3E5FA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-19050"/>
              <a:ext cx="556010" cy="763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5930273" y="6708742"/>
            <a:ext cx="1643546" cy="2333637"/>
            <a:chOff x="0" y="0"/>
            <a:chExt cx="2191394" cy="3111516"/>
          </a:xfrm>
        </p:grpSpPr>
        <p:sp>
          <p:nvSpPr>
            <p:cNvPr id="73" name="AutoShape 73"/>
            <p:cNvSpPr/>
            <p:nvPr/>
          </p:nvSpPr>
          <p:spPr>
            <a:xfrm flipH="1">
              <a:off x="1095696" y="1522583"/>
              <a:ext cx="1" cy="830031"/>
            </a:xfrm>
            <a:prstGeom prst="line">
              <a:avLst/>
            </a:prstGeom>
            <a:ln w="63500" cap="flat">
              <a:solidFill>
                <a:srgbClr val="6893BF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th-TH"/>
            </a:p>
          </p:txBody>
        </p:sp>
        <p:grpSp>
          <p:nvGrpSpPr>
            <p:cNvPr id="74" name="Group 74"/>
            <p:cNvGrpSpPr/>
            <p:nvPr/>
          </p:nvGrpSpPr>
          <p:grpSpPr>
            <a:xfrm>
              <a:off x="0" y="0"/>
              <a:ext cx="2191394" cy="1883229"/>
              <a:chOff x="0" y="0"/>
              <a:chExt cx="812800" cy="698500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20330" y="0"/>
                <a:ext cx="77214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72140" h="698500">
                    <a:moveTo>
                      <a:pt x="754568" y="414394"/>
                    </a:moveTo>
                    <a:lnTo>
                      <a:pt x="627172" y="633356"/>
                    </a:lnTo>
                    <a:cubicBezTo>
                      <a:pt x="603706" y="673688"/>
                      <a:pt x="560564" y="698500"/>
                      <a:pt x="513902" y="698500"/>
                    </a:cubicBezTo>
                    <a:lnTo>
                      <a:pt x="258238" y="698500"/>
                    </a:lnTo>
                    <a:cubicBezTo>
                      <a:pt x="211576" y="698500"/>
                      <a:pt x="168434" y="673688"/>
                      <a:pt x="144968" y="633356"/>
                    </a:cubicBezTo>
                    <a:lnTo>
                      <a:pt x="17572" y="414394"/>
                    </a:lnTo>
                    <a:cubicBezTo>
                      <a:pt x="-5857" y="374125"/>
                      <a:pt x="-5857" y="324375"/>
                      <a:pt x="17572" y="284106"/>
                    </a:cubicBezTo>
                    <a:lnTo>
                      <a:pt x="144968" y="65144"/>
                    </a:lnTo>
                    <a:cubicBezTo>
                      <a:pt x="168434" y="24812"/>
                      <a:pt x="211576" y="0"/>
                      <a:pt x="258238" y="0"/>
                    </a:cubicBezTo>
                    <a:lnTo>
                      <a:pt x="513902" y="0"/>
                    </a:lnTo>
                    <a:cubicBezTo>
                      <a:pt x="560564" y="0"/>
                      <a:pt x="603706" y="24812"/>
                      <a:pt x="627172" y="65144"/>
                    </a:cubicBezTo>
                    <a:lnTo>
                      <a:pt x="754568" y="284106"/>
                    </a:lnTo>
                    <a:cubicBezTo>
                      <a:pt x="777997" y="324375"/>
                      <a:pt x="777997" y="374125"/>
                      <a:pt x="754568" y="414394"/>
                    </a:cubicBezTo>
                    <a:close/>
                  </a:path>
                </a:pathLst>
              </a:custGeom>
              <a:solidFill>
                <a:srgbClr val="6893B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6" name="TextBox 76"/>
              <p:cNvSpPr txBox="1"/>
              <p:nvPr/>
            </p:nvSpPr>
            <p:spPr>
              <a:xfrm>
                <a:off x="114300" y="-19050"/>
                <a:ext cx="5842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39"/>
                  </a:lnSpc>
                </a:pPr>
                <a:endParaRPr/>
              </a:p>
            </p:txBody>
          </p:sp>
        </p:grpSp>
        <p:grpSp>
          <p:nvGrpSpPr>
            <p:cNvPr id="77" name="Group 77"/>
            <p:cNvGrpSpPr/>
            <p:nvPr/>
          </p:nvGrpSpPr>
          <p:grpSpPr>
            <a:xfrm>
              <a:off x="894405" y="2525704"/>
              <a:ext cx="479274" cy="585812"/>
              <a:chOff x="65030" y="-254106"/>
              <a:chExt cx="812800" cy="993477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65030" y="-254106"/>
                <a:ext cx="812800" cy="8158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5857">
                    <a:moveTo>
                      <a:pt x="406400" y="0"/>
                    </a:moveTo>
                    <a:cubicBezTo>
                      <a:pt x="181951" y="0"/>
                      <a:pt x="0" y="182636"/>
                      <a:pt x="0" y="407929"/>
                    </a:cubicBezTo>
                    <a:cubicBezTo>
                      <a:pt x="0" y="633221"/>
                      <a:pt x="181951" y="815857"/>
                      <a:pt x="406400" y="815857"/>
                    </a:cubicBezTo>
                    <a:cubicBezTo>
                      <a:pt x="630849" y="815857"/>
                      <a:pt x="812800" y="633221"/>
                      <a:pt x="812800" y="407929"/>
                    </a:cubicBezTo>
                    <a:cubicBezTo>
                      <a:pt x="812800" y="18263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893BF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9" name="TextBox 79"/>
              <p:cNvSpPr txBox="1"/>
              <p:nvPr/>
            </p:nvSpPr>
            <p:spPr>
              <a:xfrm>
                <a:off x="76200" y="57437"/>
                <a:ext cx="660400" cy="681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39"/>
                  </a:lnSpc>
                </a:pPr>
                <a:endParaRPr/>
              </a:p>
            </p:txBody>
          </p:sp>
        </p:grpSp>
      </p:grpSp>
      <p:grpSp>
        <p:nvGrpSpPr>
          <p:cNvPr id="80" name="Group 80"/>
          <p:cNvGrpSpPr/>
          <p:nvPr/>
        </p:nvGrpSpPr>
        <p:grpSpPr>
          <a:xfrm>
            <a:off x="320631" y="209673"/>
            <a:ext cx="3216244" cy="817337"/>
            <a:chOff x="0" y="0"/>
            <a:chExt cx="4288326" cy="1089783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1634674" cy="1089783"/>
            </a:xfrm>
            <a:custGeom>
              <a:avLst/>
              <a:gdLst/>
              <a:ahLst/>
              <a:cxnLst/>
              <a:rect l="l" t="t" r="r" b="b"/>
              <a:pathLst>
                <a:path w="1634674" h="1089783">
                  <a:moveTo>
                    <a:pt x="0" y="0"/>
                  </a:moveTo>
                  <a:lnTo>
                    <a:pt x="1634674" y="0"/>
                  </a:lnTo>
                  <a:lnTo>
                    <a:pt x="1634674" y="1089783"/>
                  </a:lnTo>
                  <a:lnTo>
                    <a:pt x="0" y="1089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1303582" y="324421"/>
              <a:ext cx="2984744" cy="40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  <a:spcBef>
                  <a:spcPct val="0"/>
                </a:spcBef>
              </a:pPr>
              <a:r>
                <a:rPr lang="en-US" sz="1818" b="1" i="1">
                  <a:solidFill>
                    <a:srgbClr val="6893BF"/>
                  </a:solidFill>
                  <a:latin typeface="Public Sans 2 Bold Italics"/>
                  <a:ea typeface="Public Sans 2 Bold Italics"/>
                  <a:cs typeface="Public Sans 2 Bold Italics"/>
                  <a:sym typeface="Public Sans 2 Bold Italics"/>
                </a:rPr>
                <a:t>NESDC</a:t>
              </a:r>
            </a:p>
          </p:txBody>
        </p:sp>
      </p:grpSp>
      <p:sp>
        <p:nvSpPr>
          <p:cNvPr id="83" name="Freeform 83"/>
          <p:cNvSpPr/>
          <p:nvPr/>
        </p:nvSpPr>
        <p:spPr>
          <a:xfrm>
            <a:off x="993999" y="6939701"/>
            <a:ext cx="1057721" cy="720132"/>
          </a:xfrm>
          <a:custGeom>
            <a:avLst/>
            <a:gdLst/>
            <a:ahLst/>
            <a:cxnLst/>
            <a:rect l="l" t="t" r="r" b="b"/>
            <a:pathLst>
              <a:path w="1057721" h="720132">
                <a:moveTo>
                  <a:pt x="0" y="0"/>
                </a:moveTo>
                <a:lnTo>
                  <a:pt x="1057721" y="0"/>
                </a:lnTo>
                <a:lnTo>
                  <a:pt x="1057721" y="720131"/>
                </a:lnTo>
                <a:lnTo>
                  <a:pt x="0" y="7201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4" name="Freeform 84"/>
          <p:cNvSpPr/>
          <p:nvPr/>
        </p:nvSpPr>
        <p:spPr>
          <a:xfrm>
            <a:off x="4071742" y="6207825"/>
            <a:ext cx="1234980" cy="980265"/>
          </a:xfrm>
          <a:custGeom>
            <a:avLst/>
            <a:gdLst/>
            <a:ahLst/>
            <a:cxnLst/>
            <a:rect l="l" t="t" r="r" b="b"/>
            <a:pathLst>
              <a:path w="1234980" h="980265">
                <a:moveTo>
                  <a:pt x="0" y="0"/>
                </a:moveTo>
                <a:lnTo>
                  <a:pt x="1234979" y="0"/>
                </a:lnTo>
                <a:lnTo>
                  <a:pt x="1234979" y="980265"/>
                </a:lnTo>
                <a:lnTo>
                  <a:pt x="0" y="9802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5" name="Freeform 85"/>
          <p:cNvSpPr/>
          <p:nvPr/>
        </p:nvSpPr>
        <p:spPr>
          <a:xfrm>
            <a:off x="7015811" y="5733049"/>
            <a:ext cx="799009" cy="1365827"/>
          </a:xfrm>
          <a:custGeom>
            <a:avLst/>
            <a:gdLst/>
            <a:ahLst/>
            <a:cxnLst/>
            <a:rect l="l" t="t" r="r" b="b"/>
            <a:pathLst>
              <a:path w="799009" h="1365827">
                <a:moveTo>
                  <a:pt x="0" y="0"/>
                </a:moveTo>
                <a:lnTo>
                  <a:pt x="799009" y="0"/>
                </a:lnTo>
                <a:lnTo>
                  <a:pt x="799009" y="1365827"/>
                </a:lnTo>
                <a:lnTo>
                  <a:pt x="0" y="13658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6" name="Freeform 86"/>
          <p:cNvSpPr/>
          <p:nvPr/>
        </p:nvSpPr>
        <p:spPr>
          <a:xfrm>
            <a:off x="7657266" y="5733049"/>
            <a:ext cx="771508" cy="1318817"/>
          </a:xfrm>
          <a:custGeom>
            <a:avLst/>
            <a:gdLst/>
            <a:ahLst/>
            <a:cxnLst/>
            <a:rect l="l" t="t" r="r" b="b"/>
            <a:pathLst>
              <a:path w="771508" h="1318817">
                <a:moveTo>
                  <a:pt x="0" y="0"/>
                </a:moveTo>
                <a:lnTo>
                  <a:pt x="771508" y="0"/>
                </a:lnTo>
                <a:lnTo>
                  <a:pt x="771508" y="1318817"/>
                </a:lnTo>
                <a:lnTo>
                  <a:pt x="0" y="13188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7" name="Freeform 87"/>
          <p:cNvSpPr/>
          <p:nvPr/>
        </p:nvSpPr>
        <p:spPr>
          <a:xfrm>
            <a:off x="7457429" y="5697797"/>
            <a:ext cx="714781" cy="1342311"/>
          </a:xfrm>
          <a:custGeom>
            <a:avLst/>
            <a:gdLst/>
            <a:ahLst/>
            <a:cxnLst/>
            <a:rect l="l" t="t" r="r" b="b"/>
            <a:pathLst>
              <a:path w="714781" h="1342311">
                <a:moveTo>
                  <a:pt x="0" y="0"/>
                </a:moveTo>
                <a:lnTo>
                  <a:pt x="714781" y="0"/>
                </a:lnTo>
                <a:lnTo>
                  <a:pt x="714781" y="1342311"/>
                </a:lnTo>
                <a:lnTo>
                  <a:pt x="0" y="13423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8" name="Freeform 88"/>
          <p:cNvSpPr/>
          <p:nvPr/>
        </p:nvSpPr>
        <p:spPr>
          <a:xfrm>
            <a:off x="10518345" y="5872415"/>
            <a:ext cx="867947" cy="993075"/>
          </a:xfrm>
          <a:custGeom>
            <a:avLst/>
            <a:gdLst/>
            <a:ahLst/>
            <a:cxnLst/>
            <a:rect l="l" t="t" r="r" b="b"/>
            <a:pathLst>
              <a:path w="867947" h="993075">
                <a:moveTo>
                  <a:pt x="0" y="0"/>
                </a:moveTo>
                <a:lnTo>
                  <a:pt x="867947" y="0"/>
                </a:lnTo>
                <a:lnTo>
                  <a:pt x="867947" y="993074"/>
                </a:lnTo>
                <a:lnTo>
                  <a:pt x="0" y="9930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9" name="Freeform 89"/>
          <p:cNvSpPr/>
          <p:nvPr/>
        </p:nvSpPr>
        <p:spPr>
          <a:xfrm>
            <a:off x="13139947" y="6207825"/>
            <a:ext cx="1422507" cy="1167705"/>
          </a:xfrm>
          <a:custGeom>
            <a:avLst/>
            <a:gdLst/>
            <a:ahLst/>
            <a:cxnLst/>
            <a:rect l="l" t="t" r="r" b="b"/>
            <a:pathLst>
              <a:path w="1422507" h="1167705">
                <a:moveTo>
                  <a:pt x="0" y="0"/>
                </a:moveTo>
                <a:lnTo>
                  <a:pt x="1422506" y="0"/>
                </a:lnTo>
                <a:lnTo>
                  <a:pt x="1422506" y="1167705"/>
                </a:lnTo>
                <a:lnTo>
                  <a:pt x="0" y="11677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146" r="-2146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0" name="Freeform 90"/>
          <p:cNvSpPr/>
          <p:nvPr/>
        </p:nvSpPr>
        <p:spPr>
          <a:xfrm>
            <a:off x="16187448" y="6865489"/>
            <a:ext cx="1129547" cy="1100795"/>
          </a:xfrm>
          <a:custGeom>
            <a:avLst/>
            <a:gdLst/>
            <a:ahLst/>
            <a:cxnLst/>
            <a:rect l="l" t="t" r="r" b="b"/>
            <a:pathLst>
              <a:path w="1129547" h="1100795">
                <a:moveTo>
                  <a:pt x="0" y="0"/>
                </a:moveTo>
                <a:lnTo>
                  <a:pt x="1129547" y="0"/>
                </a:lnTo>
                <a:lnTo>
                  <a:pt x="1129547" y="1100796"/>
                </a:lnTo>
                <a:lnTo>
                  <a:pt x="0" y="11007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1" name="TextBox 91"/>
          <p:cNvSpPr txBox="1"/>
          <p:nvPr/>
        </p:nvSpPr>
        <p:spPr>
          <a:xfrm>
            <a:off x="12795327" y="3866707"/>
            <a:ext cx="2111747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9"/>
              </a:lnSpc>
            </a:pPr>
            <a:r>
              <a:rPr lang="en-US" sz="1899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สร้างการมีส่วนร่วมของภาคประชาชน</a:t>
            </a:r>
            <a:r>
              <a:rPr lang="en-US" sz="1899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1899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ภาคธุรกิจ</a:t>
            </a:r>
            <a:r>
              <a:rPr lang="en-US" sz="1899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</a:p>
          <a:p>
            <a:pPr algn="ctr">
              <a:lnSpc>
                <a:spcPts val="2279"/>
              </a:lnSpc>
            </a:pPr>
            <a:r>
              <a:rPr lang="en-US" sz="1899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และฝ่ายนิติบัญญัติ</a:t>
            </a:r>
            <a:endParaRPr lang="en-US" sz="1899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279"/>
              </a:lnSpc>
            </a:pPr>
            <a:r>
              <a:rPr lang="en-US" sz="1899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ตั้งแต่ระยะเริ่มต้น</a:t>
            </a:r>
            <a:r>
              <a:rPr lang="en-US" sz="1899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</a:p>
          <a:p>
            <a:pPr algn="ctr">
              <a:lnSpc>
                <a:spcPts val="2279"/>
              </a:lnSpc>
            </a:pPr>
            <a:endParaRPr lang="en-US" sz="1899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92" name="TextBox 92"/>
          <p:cNvSpPr txBox="1"/>
          <p:nvPr/>
        </p:nvSpPr>
        <p:spPr>
          <a:xfrm>
            <a:off x="6521603" y="3072748"/>
            <a:ext cx="2664785" cy="2425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3"/>
              </a:lnSpc>
            </a:pPr>
            <a:r>
              <a:rPr lang="en-US" sz="16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กำหนดระดับผู้แทน</a:t>
            </a:r>
            <a:endParaRPr lang="en-US" sz="1600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33"/>
              </a:lnSpc>
            </a:pPr>
            <a:r>
              <a:rPr lang="en-US" sz="16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ที่เหมาะสมในการ</a:t>
            </a:r>
            <a:endParaRPr lang="en-US" sz="1600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33"/>
              </a:lnSpc>
            </a:pPr>
            <a:r>
              <a:rPr lang="en-US" sz="16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เข้าร่วมประชุม</a:t>
            </a:r>
            <a:r>
              <a:rPr lang="en-US" sz="16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16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หากเป็นการประชุมระดับรัฐมนตรี</a:t>
            </a:r>
            <a:r>
              <a:rPr lang="en-US" sz="16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</a:p>
          <a:p>
            <a:pPr algn="ctr">
              <a:lnSpc>
                <a:spcPts val="2133"/>
              </a:lnSpc>
            </a:pPr>
            <a:r>
              <a:rPr lang="en-US" sz="16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ควรมีรัฐมนตรีหรือ</a:t>
            </a:r>
            <a:endParaRPr lang="en-US" sz="1600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33"/>
              </a:lnSpc>
            </a:pPr>
            <a:r>
              <a:rPr lang="en-US" sz="16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รัฐมนตรีช่วยว่าการเข้าร่วม</a:t>
            </a:r>
            <a:r>
              <a:rPr lang="en-US" sz="16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16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พร้อมด้วยผู้เชี่ยวชาญ</a:t>
            </a:r>
            <a:endParaRPr lang="en-US" sz="1600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33"/>
              </a:lnSpc>
            </a:pPr>
            <a:r>
              <a:rPr lang="en-US" sz="16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ด้านเทคนิค</a:t>
            </a:r>
            <a:endParaRPr lang="en-US" sz="1600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33"/>
              </a:lnSpc>
            </a:pPr>
            <a:r>
              <a:rPr lang="en-US" sz="16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ที่รับผิดชอบโดยตรง</a:t>
            </a:r>
            <a:endParaRPr lang="en-US" sz="1600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93" name="TextBox 93"/>
          <p:cNvSpPr txBox="1"/>
          <p:nvPr/>
        </p:nvSpPr>
        <p:spPr>
          <a:xfrm>
            <a:off x="3442223" y="3521001"/>
            <a:ext cx="2501597" cy="2239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1"/>
              </a:lnSpc>
            </a:pP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เข้าร่วมการประชุม</a:t>
            </a:r>
            <a:endParaRPr lang="en-US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71"/>
              </a:lnSpc>
            </a:pP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คณะกรรมการ</a:t>
            </a:r>
            <a:r>
              <a:rPr lang="en-US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 </a:t>
            </a:r>
          </a:p>
          <a:p>
            <a:pPr algn="ctr">
              <a:lnSpc>
                <a:spcPts val="2171"/>
              </a:lnSpc>
            </a:pPr>
            <a:r>
              <a:rPr lang="en-US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25 </a:t>
            </a: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คณะที่จะประเมิน</a:t>
            </a:r>
            <a:endParaRPr lang="en-US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71"/>
              </a:lnSpc>
            </a:pP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การเข้าเป็นสมาชิกของไทยอย่างสม่ำเสมอและ</a:t>
            </a:r>
            <a:endParaRPr lang="en-US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71"/>
              </a:lnSpc>
            </a:pP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เป็นเชิงรุก</a:t>
            </a:r>
            <a:r>
              <a:rPr lang="en-US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แม้เป็น</a:t>
            </a:r>
            <a:endParaRPr lang="en-US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71"/>
              </a:lnSpc>
            </a:pP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การประชุมทางออนไลน์ก็ควรเข้าร่วมอย่างต่อเนื่อง</a:t>
            </a:r>
            <a:endParaRPr lang="en-US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94" name="TextBox 94"/>
          <p:cNvSpPr txBox="1"/>
          <p:nvPr/>
        </p:nvSpPr>
        <p:spPr>
          <a:xfrm>
            <a:off x="9711788" y="3135056"/>
            <a:ext cx="2606362" cy="2522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6"/>
              </a:lnSpc>
            </a:pP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ประสานงานอย่างใกล้ชิด</a:t>
            </a:r>
            <a:endParaRPr lang="en-US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86"/>
              </a:lnSpc>
            </a:pP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กับ</a:t>
            </a:r>
            <a:r>
              <a:rPr lang="en-US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 Directorates </a:t>
            </a: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ซึ่งทำหน้าที่เป็น</a:t>
            </a:r>
            <a:r>
              <a:rPr lang="en-US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</a:p>
          <a:p>
            <a:pPr algn="ctr">
              <a:lnSpc>
                <a:spcPts val="2186"/>
              </a:lnSpc>
            </a:pPr>
            <a:r>
              <a:rPr lang="en-US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“</a:t>
            </a: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คนกลางที่ซื่อสัตย์</a:t>
            </a:r>
            <a:r>
              <a:rPr lang="en-US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” (honest broker) </a:t>
            </a:r>
          </a:p>
          <a:p>
            <a:pPr algn="ctr">
              <a:lnSpc>
                <a:spcPts val="2186"/>
              </a:lnSpc>
            </a:pP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ซึ่งจะเป็นผู้ให้คำแนะนำทั้งด้านเนื้อหาและขั้นตอนตลอดกระบวนการ</a:t>
            </a:r>
            <a:endParaRPr lang="en-US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86"/>
              </a:lnSpc>
            </a:pPr>
            <a:endParaRPr lang="en-US" sz="1822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95" name="TextBox 95"/>
          <p:cNvSpPr txBox="1"/>
          <p:nvPr/>
        </p:nvSpPr>
        <p:spPr>
          <a:xfrm>
            <a:off x="395147" y="3985185"/>
            <a:ext cx="2255426" cy="2341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5"/>
              </a:lnSpc>
            </a:pP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คำนึงถึงระยะเวลาและทรัพยากรใน</a:t>
            </a:r>
            <a:endParaRPr lang="en-US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285"/>
              </a:lnSpc>
            </a:pP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การแปลเอกสาร</a:t>
            </a:r>
            <a:r>
              <a:rPr lang="en-US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(</a:t>
            </a: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เนื่องจากเอกสารทั้งหมดต้องส่งมอบเป็นภาษาอังกฤษ</a:t>
            </a:r>
            <a:endParaRPr lang="en-US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285"/>
              </a:lnSpc>
            </a:pP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หรือฝรั่งเศส</a:t>
            </a:r>
            <a:r>
              <a:rPr lang="en-US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)</a:t>
            </a:r>
          </a:p>
          <a:p>
            <a:pPr algn="ctr">
              <a:lnSpc>
                <a:spcPts val="2285"/>
              </a:lnSpc>
            </a:pPr>
            <a:endParaRPr lang="en-US" sz="1904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96" name="TextBox 96"/>
          <p:cNvSpPr txBox="1"/>
          <p:nvPr/>
        </p:nvSpPr>
        <p:spPr>
          <a:xfrm>
            <a:off x="1527868" y="1314790"/>
            <a:ext cx="15565388" cy="82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8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แนวปฏิบัติสำหรับหน่วยงานไทยในช่วงการประเมินทางเทคนิค</a:t>
            </a:r>
            <a:endParaRPr lang="en-US" sz="4800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97" name="TextBox 97"/>
          <p:cNvSpPr txBox="1"/>
          <p:nvPr/>
        </p:nvSpPr>
        <p:spPr>
          <a:xfrm>
            <a:off x="15807186" y="4191386"/>
            <a:ext cx="1889719" cy="222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3"/>
              </a:lnSpc>
            </a:pPr>
            <a:r>
              <a:rPr lang="en-US" sz="2094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สร้างการสนับสนุนจากทุกพรรคการเมืองต่อกระบวนการเข้าเป็นสมาชิก OECD</a:t>
            </a:r>
          </a:p>
          <a:p>
            <a:pPr algn="ctr">
              <a:lnSpc>
                <a:spcPts val="2513"/>
              </a:lnSpc>
            </a:pPr>
            <a:endParaRPr lang="en-US" sz="2094" b="1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98" name="TextBox 98"/>
          <p:cNvSpPr txBox="1"/>
          <p:nvPr/>
        </p:nvSpPr>
        <p:spPr>
          <a:xfrm>
            <a:off x="496624" y="9712597"/>
            <a:ext cx="4875675" cy="266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5"/>
              </a:lnSpc>
            </a:pPr>
            <a:r>
              <a:rPr lang="en-US" sz="1704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ที่มา: OECD Directorate for Legal Affairs</a:t>
            </a:r>
          </a:p>
        </p:txBody>
      </p:sp>
      <p:grpSp>
        <p:nvGrpSpPr>
          <p:cNvPr id="99" name="Group 99"/>
          <p:cNvGrpSpPr/>
          <p:nvPr/>
        </p:nvGrpSpPr>
        <p:grpSpPr>
          <a:xfrm>
            <a:off x="17504815" y="9503815"/>
            <a:ext cx="816965" cy="816965"/>
            <a:chOff x="0" y="0"/>
            <a:chExt cx="1089286" cy="1089286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11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5A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61867" y="4096372"/>
            <a:ext cx="4065811" cy="5140381"/>
            <a:chOff x="0" y="0"/>
            <a:chExt cx="1014406" cy="1282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4406" cy="1282507"/>
            </a:xfrm>
            <a:custGeom>
              <a:avLst/>
              <a:gdLst/>
              <a:ahLst/>
              <a:cxnLst/>
              <a:rect l="l" t="t" r="r" b="b"/>
              <a:pathLst>
                <a:path w="1014406" h="1282507">
                  <a:moveTo>
                    <a:pt x="0" y="0"/>
                  </a:moveTo>
                  <a:lnTo>
                    <a:pt x="1014406" y="0"/>
                  </a:lnTo>
                  <a:lnTo>
                    <a:pt x="1014406" y="1282507"/>
                  </a:lnTo>
                  <a:lnTo>
                    <a:pt x="0" y="1282507"/>
                  </a:lnTo>
                  <a:close/>
                </a:path>
              </a:pathLst>
            </a:custGeom>
            <a:solidFill>
              <a:srgbClr val="6893BF">
                <a:alpha val="4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014406" cy="1339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61867" y="3259943"/>
            <a:ext cx="4065811" cy="893242"/>
            <a:chOff x="0" y="0"/>
            <a:chExt cx="1014406" cy="2228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4406" cy="222861"/>
            </a:xfrm>
            <a:custGeom>
              <a:avLst/>
              <a:gdLst/>
              <a:ahLst/>
              <a:cxnLst/>
              <a:rect l="l" t="t" r="r" b="b"/>
              <a:pathLst>
                <a:path w="1014406" h="222861">
                  <a:moveTo>
                    <a:pt x="0" y="0"/>
                  </a:moveTo>
                  <a:lnTo>
                    <a:pt x="1014406" y="0"/>
                  </a:lnTo>
                  <a:lnTo>
                    <a:pt x="1014406" y="222861"/>
                  </a:lnTo>
                  <a:lnTo>
                    <a:pt x="0" y="222861"/>
                  </a:lnTo>
                  <a:close/>
                </a:path>
              </a:pathLst>
            </a:custGeom>
            <a:solidFill>
              <a:srgbClr val="FCFDFE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014406" cy="280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93489" y="4096372"/>
            <a:ext cx="4065811" cy="5140381"/>
            <a:chOff x="0" y="0"/>
            <a:chExt cx="1014406" cy="12825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4406" cy="1282507"/>
            </a:xfrm>
            <a:custGeom>
              <a:avLst/>
              <a:gdLst/>
              <a:ahLst/>
              <a:cxnLst/>
              <a:rect l="l" t="t" r="r" b="b"/>
              <a:pathLst>
                <a:path w="1014406" h="1282507">
                  <a:moveTo>
                    <a:pt x="0" y="0"/>
                  </a:moveTo>
                  <a:lnTo>
                    <a:pt x="1014406" y="0"/>
                  </a:lnTo>
                  <a:lnTo>
                    <a:pt x="1014406" y="1282507"/>
                  </a:lnTo>
                  <a:lnTo>
                    <a:pt x="0" y="1282507"/>
                  </a:lnTo>
                  <a:close/>
                </a:path>
              </a:pathLst>
            </a:custGeom>
            <a:solidFill>
              <a:srgbClr val="6893BF">
                <a:alpha val="4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014406" cy="1339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185654" y="3261340"/>
            <a:ext cx="4073646" cy="893242"/>
            <a:chOff x="0" y="0"/>
            <a:chExt cx="1016360" cy="2228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16360" cy="222861"/>
            </a:xfrm>
            <a:custGeom>
              <a:avLst/>
              <a:gdLst/>
              <a:ahLst/>
              <a:cxnLst/>
              <a:rect l="l" t="t" r="r" b="b"/>
              <a:pathLst>
                <a:path w="1016360" h="222861">
                  <a:moveTo>
                    <a:pt x="0" y="0"/>
                  </a:moveTo>
                  <a:lnTo>
                    <a:pt x="1016360" y="0"/>
                  </a:lnTo>
                  <a:lnTo>
                    <a:pt x="1016360" y="222861"/>
                  </a:lnTo>
                  <a:lnTo>
                    <a:pt x="0" y="222861"/>
                  </a:lnTo>
                  <a:close/>
                </a:path>
              </a:pathLst>
            </a:custGeom>
            <a:solidFill>
              <a:srgbClr val="FCFDFE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016360" cy="280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27678" y="4096372"/>
            <a:ext cx="4065811" cy="5140381"/>
            <a:chOff x="0" y="0"/>
            <a:chExt cx="1014406" cy="12825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14406" cy="1282507"/>
            </a:xfrm>
            <a:custGeom>
              <a:avLst/>
              <a:gdLst/>
              <a:ahLst/>
              <a:cxnLst/>
              <a:rect l="l" t="t" r="r" b="b"/>
              <a:pathLst>
                <a:path w="1014406" h="1282507">
                  <a:moveTo>
                    <a:pt x="0" y="0"/>
                  </a:moveTo>
                  <a:lnTo>
                    <a:pt x="1014406" y="0"/>
                  </a:lnTo>
                  <a:lnTo>
                    <a:pt x="1014406" y="1282507"/>
                  </a:lnTo>
                  <a:lnTo>
                    <a:pt x="0" y="1282507"/>
                  </a:lnTo>
                  <a:close/>
                </a:path>
              </a:pathLst>
            </a:custGeom>
            <a:solidFill>
              <a:srgbClr val="6893BF">
                <a:alpha val="19608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014406" cy="1339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127678" y="3261340"/>
            <a:ext cx="4065811" cy="893242"/>
            <a:chOff x="0" y="0"/>
            <a:chExt cx="1014406" cy="22286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14406" cy="222861"/>
            </a:xfrm>
            <a:custGeom>
              <a:avLst/>
              <a:gdLst/>
              <a:ahLst/>
              <a:cxnLst/>
              <a:rect l="l" t="t" r="r" b="b"/>
              <a:pathLst>
                <a:path w="1014406" h="222861">
                  <a:moveTo>
                    <a:pt x="0" y="0"/>
                  </a:moveTo>
                  <a:lnTo>
                    <a:pt x="1014406" y="0"/>
                  </a:lnTo>
                  <a:lnTo>
                    <a:pt x="1014406" y="222861"/>
                  </a:lnTo>
                  <a:lnTo>
                    <a:pt x="0" y="222861"/>
                  </a:lnTo>
                  <a:close/>
                </a:path>
              </a:pathLst>
            </a:custGeom>
            <a:solidFill>
              <a:srgbClr val="B7C9D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1014406" cy="280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8778005" y="3592753"/>
            <a:ext cx="893242" cy="230416"/>
            <a:chOff x="0" y="0"/>
            <a:chExt cx="1030943" cy="26593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30943" cy="265937"/>
            </a:xfrm>
            <a:custGeom>
              <a:avLst/>
              <a:gdLst/>
              <a:ahLst/>
              <a:cxnLst/>
              <a:rect l="l" t="t" r="r" b="b"/>
              <a:pathLst>
                <a:path w="1030943" h="265937">
                  <a:moveTo>
                    <a:pt x="515472" y="0"/>
                  </a:moveTo>
                  <a:lnTo>
                    <a:pt x="1030943" y="265937"/>
                  </a:lnTo>
                  <a:lnTo>
                    <a:pt x="0" y="265937"/>
                  </a:lnTo>
                  <a:lnTo>
                    <a:pt x="515472" y="0"/>
                  </a:lnTo>
                  <a:close/>
                </a:path>
              </a:pathLst>
            </a:custGeom>
            <a:solidFill>
              <a:srgbClr val="FCFDFE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61085" y="66321"/>
              <a:ext cx="708774" cy="180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5400000">
            <a:off x="12858378" y="3587219"/>
            <a:ext cx="894639" cy="240086"/>
            <a:chOff x="0" y="0"/>
            <a:chExt cx="1032555" cy="27709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32555" cy="277098"/>
            </a:xfrm>
            <a:custGeom>
              <a:avLst/>
              <a:gdLst/>
              <a:ahLst/>
              <a:cxnLst/>
              <a:rect l="l" t="t" r="r" b="b"/>
              <a:pathLst>
                <a:path w="1032555" h="277098">
                  <a:moveTo>
                    <a:pt x="516277" y="0"/>
                  </a:moveTo>
                  <a:lnTo>
                    <a:pt x="1032555" y="277098"/>
                  </a:lnTo>
                  <a:lnTo>
                    <a:pt x="0" y="277098"/>
                  </a:lnTo>
                  <a:lnTo>
                    <a:pt x="516277" y="0"/>
                  </a:lnTo>
                  <a:close/>
                </a:path>
              </a:pathLst>
            </a:custGeom>
            <a:solidFill>
              <a:srgbClr val="B7C9D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61337" y="71502"/>
              <a:ext cx="709882" cy="1858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20631" y="209673"/>
            <a:ext cx="3216244" cy="817337"/>
            <a:chOff x="0" y="0"/>
            <a:chExt cx="4288326" cy="108978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634674" cy="1089783"/>
            </a:xfrm>
            <a:custGeom>
              <a:avLst/>
              <a:gdLst/>
              <a:ahLst/>
              <a:cxnLst/>
              <a:rect l="l" t="t" r="r" b="b"/>
              <a:pathLst>
                <a:path w="1634674" h="1089783">
                  <a:moveTo>
                    <a:pt x="0" y="0"/>
                  </a:moveTo>
                  <a:lnTo>
                    <a:pt x="1634674" y="0"/>
                  </a:lnTo>
                  <a:lnTo>
                    <a:pt x="1634674" y="1089783"/>
                  </a:lnTo>
                  <a:lnTo>
                    <a:pt x="0" y="1089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303582" y="324421"/>
              <a:ext cx="2984744" cy="40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  <a:spcBef>
                  <a:spcPct val="0"/>
                </a:spcBef>
              </a:pPr>
              <a:r>
                <a:rPr lang="en-US" sz="1818" b="1" i="1">
                  <a:solidFill>
                    <a:srgbClr val="FCFDFE"/>
                  </a:solidFill>
                  <a:latin typeface="Public Sans 2 Bold Italics"/>
                  <a:ea typeface="Public Sans 2 Bold Italics"/>
                  <a:cs typeface="Public Sans 2 Bold Italics"/>
                  <a:sym typeface="Public Sans 2 Bold Italics"/>
                </a:rPr>
                <a:t>NESDC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911647" y="3373437"/>
            <a:ext cx="1797997" cy="539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6"/>
              </a:lnSpc>
            </a:pPr>
            <a:r>
              <a:rPr lang="en-US" sz="3133" b="1">
                <a:solidFill>
                  <a:srgbClr val="16599D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Step 9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74825" y="3373393"/>
            <a:ext cx="1467436" cy="539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1"/>
              </a:lnSpc>
            </a:pPr>
            <a:r>
              <a:rPr lang="en-US" sz="3129" b="1">
                <a:solidFill>
                  <a:srgbClr val="16599D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Step 10</a:t>
            </a:r>
          </a:p>
        </p:txBody>
      </p:sp>
      <p:sp>
        <p:nvSpPr>
          <p:cNvPr id="31" name="Freeform 31"/>
          <p:cNvSpPr/>
          <p:nvPr/>
        </p:nvSpPr>
        <p:spPr>
          <a:xfrm>
            <a:off x="9501151" y="3372394"/>
            <a:ext cx="593849" cy="608296"/>
          </a:xfrm>
          <a:custGeom>
            <a:avLst/>
            <a:gdLst/>
            <a:ahLst/>
            <a:cxnLst/>
            <a:rect l="l" t="t" r="r" b="b"/>
            <a:pathLst>
              <a:path w="593849" h="608296">
                <a:moveTo>
                  <a:pt x="0" y="0"/>
                </a:moveTo>
                <a:lnTo>
                  <a:pt x="593849" y="0"/>
                </a:lnTo>
                <a:lnTo>
                  <a:pt x="593849" y="608296"/>
                </a:lnTo>
                <a:lnTo>
                  <a:pt x="0" y="608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2" name="Group 32"/>
          <p:cNvGrpSpPr/>
          <p:nvPr/>
        </p:nvGrpSpPr>
        <p:grpSpPr>
          <a:xfrm>
            <a:off x="7301607" y="3437600"/>
            <a:ext cx="1674461" cy="477804"/>
            <a:chOff x="0" y="0"/>
            <a:chExt cx="2232615" cy="637072"/>
          </a:xfrm>
        </p:grpSpPr>
        <p:sp>
          <p:nvSpPr>
            <p:cNvPr id="33" name="Freeform 33"/>
            <p:cNvSpPr/>
            <p:nvPr/>
          </p:nvSpPr>
          <p:spPr>
            <a:xfrm>
              <a:off x="170161" y="0"/>
              <a:ext cx="1892293" cy="637072"/>
            </a:xfrm>
            <a:custGeom>
              <a:avLst/>
              <a:gdLst/>
              <a:ahLst/>
              <a:cxnLst/>
              <a:rect l="l" t="t" r="r" b="b"/>
              <a:pathLst>
                <a:path w="1892293" h="637072">
                  <a:moveTo>
                    <a:pt x="0" y="0"/>
                  </a:moveTo>
                  <a:lnTo>
                    <a:pt x="1892293" y="0"/>
                  </a:lnTo>
                  <a:lnTo>
                    <a:pt x="1892293" y="637072"/>
                  </a:lnTo>
                  <a:lnTo>
                    <a:pt x="0" y="63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117212"/>
              <a:ext cx="2232615" cy="386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4"/>
                </a:lnSpc>
              </a:pPr>
              <a:r>
                <a:rPr lang="en-US" sz="1667" b="1">
                  <a:solidFill>
                    <a:srgbClr val="0F4983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H2/2029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393917" y="3437680"/>
            <a:ext cx="1674183" cy="477724"/>
            <a:chOff x="0" y="0"/>
            <a:chExt cx="2232243" cy="636966"/>
          </a:xfrm>
        </p:grpSpPr>
        <p:sp>
          <p:nvSpPr>
            <p:cNvPr id="36" name="Freeform 36"/>
            <p:cNvSpPr/>
            <p:nvPr/>
          </p:nvSpPr>
          <p:spPr>
            <a:xfrm>
              <a:off x="170133" y="0"/>
              <a:ext cx="1891978" cy="636966"/>
            </a:xfrm>
            <a:custGeom>
              <a:avLst/>
              <a:gdLst/>
              <a:ahLst/>
              <a:cxnLst/>
              <a:rect l="l" t="t" r="r" b="b"/>
              <a:pathLst>
                <a:path w="1891978" h="636966">
                  <a:moveTo>
                    <a:pt x="0" y="0"/>
                  </a:moveTo>
                  <a:lnTo>
                    <a:pt x="1891978" y="0"/>
                  </a:lnTo>
                  <a:lnTo>
                    <a:pt x="1891978" y="636966"/>
                  </a:lnTo>
                  <a:lnTo>
                    <a:pt x="0" y="636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17184"/>
              <a:ext cx="2232243" cy="386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4"/>
                </a:lnSpc>
              </a:pPr>
              <a:r>
                <a:rPr lang="en-US" sz="1667" b="1">
                  <a:solidFill>
                    <a:srgbClr val="0F4983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H2/2029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5579234" y="3436840"/>
            <a:ext cx="1677124" cy="478564"/>
            <a:chOff x="0" y="0"/>
            <a:chExt cx="2236166" cy="638085"/>
          </a:xfrm>
        </p:grpSpPr>
        <p:sp>
          <p:nvSpPr>
            <p:cNvPr id="39" name="Freeform 39"/>
            <p:cNvSpPr/>
            <p:nvPr/>
          </p:nvSpPr>
          <p:spPr>
            <a:xfrm>
              <a:off x="170432" y="0"/>
              <a:ext cx="1895302" cy="638085"/>
            </a:xfrm>
            <a:custGeom>
              <a:avLst/>
              <a:gdLst/>
              <a:ahLst/>
              <a:cxnLst/>
              <a:rect l="l" t="t" r="r" b="b"/>
              <a:pathLst>
                <a:path w="1895302" h="638085">
                  <a:moveTo>
                    <a:pt x="0" y="0"/>
                  </a:moveTo>
                  <a:lnTo>
                    <a:pt x="1895302" y="0"/>
                  </a:lnTo>
                  <a:lnTo>
                    <a:pt x="1895302" y="638085"/>
                  </a:lnTo>
                  <a:lnTo>
                    <a:pt x="0" y="63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117474"/>
              <a:ext cx="2236166" cy="386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8"/>
                </a:lnSpc>
              </a:pPr>
              <a:r>
                <a:rPr lang="en-US" sz="1670" b="1">
                  <a:solidFill>
                    <a:srgbClr val="0F4983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H1/2030</a:t>
              </a:r>
            </a:p>
          </p:txBody>
        </p:sp>
      </p:grpSp>
      <p:sp>
        <p:nvSpPr>
          <p:cNvPr id="41" name="Freeform 41"/>
          <p:cNvSpPr/>
          <p:nvPr/>
        </p:nvSpPr>
        <p:spPr>
          <a:xfrm>
            <a:off x="10581089" y="4408260"/>
            <a:ext cx="1158989" cy="1088967"/>
          </a:xfrm>
          <a:custGeom>
            <a:avLst/>
            <a:gdLst/>
            <a:ahLst/>
            <a:cxnLst/>
            <a:rect l="l" t="t" r="r" b="b"/>
            <a:pathLst>
              <a:path w="1158989" h="1088967">
                <a:moveTo>
                  <a:pt x="0" y="0"/>
                </a:moveTo>
                <a:lnTo>
                  <a:pt x="1158989" y="0"/>
                </a:lnTo>
                <a:lnTo>
                  <a:pt x="1158989" y="1088966"/>
                </a:lnTo>
                <a:lnTo>
                  <a:pt x="0" y="10889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2" name="Freeform 42"/>
          <p:cNvSpPr/>
          <p:nvPr/>
        </p:nvSpPr>
        <p:spPr>
          <a:xfrm>
            <a:off x="14663818" y="4396016"/>
            <a:ext cx="1125153" cy="1125153"/>
          </a:xfrm>
          <a:custGeom>
            <a:avLst/>
            <a:gdLst/>
            <a:ahLst/>
            <a:cxnLst/>
            <a:rect l="l" t="t" r="r" b="b"/>
            <a:pathLst>
              <a:path w="1125153" h="1125153">
                <a:moveTo>
                  <a:pt x="0" y="0"/>
                </a:moveTo>
                <a:lnTo>
                  <a:pt x="1125153" y="0"/>
                </a:lnTo>
                <a:lnTo>
                  <a:pt x="1125153" y="1125153"/>
                </a:lnTo>
                <a:lnTo>
                  <a:pt x="0" y="11251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3" name="Group 43"/>
          <p:cNvGrpSpPr/>
          <p:nvPr/>
        </p:nvGrpSpPr>
        <p:grpSpPr>
          <a:xfrm>
            <a:off x="996056" y="4096372"/>
            <a:ext cx="4065811" cy="5140381"/>
            <a:chOff x="0" y="0"/>
            <a:chExt cx="1014406" cy="128250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014406" cy="1282507"/>
            </a:xfrm>
            <a:custGeom>
              <a:avLst/>
              <a:gdLst/>
              <a:ahLst/>
              <a:cxnLst/>
              <a:rect l="l" t="t" r="r" b="b"/>
              <a:pathLst>
                <a:path w="1014406" h="1282507">
                  <a:moveTo>
                    <a:pt x="0" y="0"/>
                  </a:moveTo>
                  <a:lnTo>
                    <a:pt x="1014406" y="0"/>
                  </a:lnTo>
                  <a:lnTo>
                    <a:pt x="1014406" y="1282507"/>
                  </a:lnTo>
                  <a:lnTo>
                    <a:pt x="0" y="1282507"/>
                  </a:lnTo>
                  <a:close/>
                </a:path>
              </a:pathLst>
            </a:custGeom>
            <a:solidFill>
              <a:srgbClr val="6893BF">
                <a:alpha val="19608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1014406" cy="1339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6366693" y="4396016"/>
            <a:ext cx="1456159" cy="1137396"/>
            <a:chOff x="0" y="0"/>
            <a:chExt cx="1941545" cy="1516529"/>
          </a:xfrm>
        </p:grpSpPr>
        <p:sp>
          <p:nvSpPr>
            <p:cNvPr id="47" name="Freeform 47"/>
            <p:cNvSpPr/>
            <p:nvPr/>
          </p:nvSpPr>
          <p:spPr>
            <a:xfrm>
              <a:off x="309464" y="0"/>
              <a:ext cx="1632080" cy="1516529"/>
            </a:xfrm>
            <a:custGeom>
              <a:avLst/>
              <a:gdLst/>
              <a:ahLst/>
              <a:cxnLst/>
              <a:rect l="l" t="t" r="r" b="b"/>
              <a:pathLst>
                <a:path w="1632080" h="1516529">
                  <a:moveTo>
                    <a:pt x="0" y="0"/>
                  </a:moveTo>
                  <a:lnTo>
                    <a:pt x="1632081" y="0"/>
                  </a:lnTo>
                  <a:lnTo>
                    <a:pt x="1632081" y="1516529"/>
                  </a:lnTo>
                  <a:lnTo>
                    <a:pt x="0" y="1516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0" y="118009"/>
              <a:ext cx="584369" cy="722187"/>
            </a:xfrm>
            <a:custGeom>
              <a:avLst/>
              <a:gdLst/>
              <a:ahLst/>
              <a:cxnLst/>
              <a:rect l="l" t="t" r="r" b="b"/>
              <a:pathLst>
                <a:path w="584369" h="722187">
                  <a:moveTo>
                    <a:pt x="0" y="0"/>
                  </a:moveTo>
                  <a:lnTo>
                    <a:pt x="584369" y="0"/>
                  </a:lnTo>
                  <a:lnTo>
                    <a:pt x="584369" y="722187"/>
                  </a:lnTo>
                  <a:lnTo>
                    <a:pt x="0" y="722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69470" y="1094479"/>
              <a:ext cx="919999" cy="422049"/>
            </a:xfrm>
            <a:custGeom>
              <a:avLst/>
              <a:gdLst/>
              <a:ahLst/>
              <a:cxnLst/>
              <a:rect l="l" t="t" r="r" b="b"/>
              <a:pathLst>
                <a:path w="919999" h="422049">
                  <a:moveTo>
                    <a:pt x="0" y="0"/>
                  </a:moveTo>
                  <a:lnTo>
                    <a:pt x="919999" y="0"/>
                  </a:lnTo>
                  <a:lnTo>
                    <a:pt x="919999" y="422050"/>
                  </a:lnTo>
                  <a:lnTo>
                    <a:pt x="0" y="422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Freeform 50"/>
          <p:cNvSpPr/>
          <p:nvPr/>
        </p:nvSpPr>
        <p:spPr>
          <a:xfrm>
            <a:off x="13473365" y="3325812"/>
            <a:ext cx="701459" cy="701459"/>
          </a:xfrm>
          <a:custGeom>
            <a:avLst/>
            <a:gdLst/>
            <a:ahLst/>
            <a:cxnLst/>
            <a:rect l="l" t="t" r="r" b="b"/>
            <a:pathLst>
              <a:path w="701459" h="701459">
                <a:moveTo>
                  <a:pt x="0" y="0"/>
                </a:moveTo>
                <a:lnTo>
                  <a:pt x="701460" y="0"/>
                </a:lnTo>
                <a:lnTo>
                  <a:pt x="701460" y="701460"/>
                </a:lnTo>
                <a:lnTo>
                  <a:pt x="0" y="701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1" name="TextBox 51"/>
          <p:cNvSpPr txBox="1"/>
          <p:nvPr/>
        </p:nvSpPr>
        <p:spPr>
          <a:xfrm>
            <a:off x="3917880" y="687603"/>
            <a:ext cx="10452240" cy="2423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5"/>
              </a:lnSpc>
            </a:pPr>
            <a:r>
              <a:rPr lang="en-US" sz="6960" b="1" spc="257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ขั้นตอนหลังไทยผ่าน</a:t>
            </a:r>
          </a:p>
          <a:p>
            <a:pPr algn="ctr">
              <a:lnSpc>
                <a:spcPts val="9745"/>
              </a:lnSpc>
            </a:pPr>
            <a:r>
              <a:rPr lang="en-US" sz="6960" b="1" spc="257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การประเมินทางเทคนิค</a:t>
            </a:r>
          </a:p>
        </p:txBody>
      </p:sp>
      <p:sp>
        <p:nvSpPr>
          <p:cNvPr id="52" name="Freeform 52"/>
          <p:cNvSpPr/>
          <p:nvPr/>
        </p:nvSpPr>
        <p:spPr>
          <a:xfrm>
            <a:off x="2100783" y="1028700"/>
            <a:ext cx="1952338" cy="2231243"/>
          </a:xfrm>
          <a:custGeom>
            <a:avLst/>
            <a:gdLst/>
            <a:ahLst/>
            <a:cxnLst/>
            <a:rect l="l" t="t" r="r" b="b"/>
            <a:pathLst>
              <a:path w="1952338" h="2231243">
                <a:moveTo>
                  <a:pt x="0" y="0"/>
                </a:moveTo>
                <a:lnTo>
                  <a:pt x="1952338" y="0"/>
                </a:lnTo>
                <a:lnTo>
                  <a:pt x="1952338" y="2231243"/>
                </a:lnTo>
                <a:lnTo>
                  <a:pt x="0" y="22312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53" name="Group 53"/>
          <p:cNvGrpSpPr/>
          <p:nvPr/>
        </p:nvGrpSpPr>
        <p:grpSpPr>
          <a:xfrm>
            <a:off x="1005191" y="3261340"/>
            <a:ext cx="4065811" cy="893242"/>
            <a:chOff x="0" y="0"/>
            <a:chExt cx="1014406" cy="222861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014406" cy="222861"/>
            </a:xfrm>
            <a:custGeom>
              <a:avLst/>
              <a:gdLst/>
              <a:ahLst/>
              <a:cxnLst/>
              <a:rect l="l" t="t" r="r" b="b"/>
              <a:pathLst>
                <a:path w="1014406" h="222861">
                  <a:moveTo>
                    <a:pt x="0" y="0"/>
                  </a:moveTo>
                  <a:lnTo>
                    <a:pt x="1014406" y="0"/>
                  </a:lnTo>
                  <a:lnTo>
                    <a:pt x="1014406" y="222861"/>
                  </a:lnTo>
                  <a:lnTo>
                    <a:pt x="0" y="222861"/>
                  </a:lnTo>
                  <a:close/>
                </a:path>
              </a:pathLst>
            </a:custGeom>
            <a:solidFill>
              <a:srgbClr val="B7C9D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57150"/>
              <a:ext cx="1014406" cy="280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5741746" y="3373437"/>
            <a:ext cx="1797997" cy="539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6"/>
              </a:lnSpc>
            </a:pPr>
            <a:r>
              <a:rPr lang="en-US" sz="3133" b="1">
                <a:solidFill>
                  <a:srgbClr val="16599D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Step 8</a:t>
            </a:r>
          </a:p>
        </p:txBody>
      </p:sp>
      <p:grpSp>
        <p:nvGrpSpPr>
          <p:cNvPr id="57" name="Group 57"/>
          <p:cNvGrpSpPr/>
          <p:nvPr/>
        </p:nvGrpSpPr>
        <p:grpSpPr>
          <a:xfrm rot="5400000">
            <a:off x="4732240" y="3588616"/>
            <a:ext cx="894639" cy="240086"/>
            <a:chOff x="0" y="0"/>
            <a:chExt cx="1032555" cy="277098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032555" cy="277098"/>
            </a:xfrm>
            <a:custGeom>
              <a:avLst/>
              <a:gdLst/>
              <a:ahLst/>
              <a:cxnLst/>
              <a:rect l="l" t="t" r="r" b="b"/>
              <a:pathLst>
                <a:path w="1032555" h="277098">
                  <a:moveTo>
                    <a:pt x="516277" y="0"/>
                  </a:moveTo>
                  <a:lnTo>
                    <a:pt x="1032555" y="277098"/>
                  </a:lnTo>
                  <a:lnTo>
                    <a:pt x="0" y="277098"/>
                  </a:lnTo>
                  <a:lnTo>
                    <a:pt x="516277" y="0"/>
                  </a:lnTo>
                  <a:close/>
                </a:path>
              </a:pathLst>
            </a:custGeom>
            <a:solidFill>
              <a:srgbClr val="B7C9D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161337" y="71502"/>
              <a:ext cx="709882" cy="1858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0" name="Freeform 60"/>
          <p:cNvSpPr/>
          <p:nvPr/>
        </p:nvSpPr>
        <p:spPr>
          <a:xfrm>
            <a:off x="5347227" y="3372394"/>
            <a:ext cx="593849" cy="608296"/>
          </a:xfrm>
          <a:custGeom>
            <a:avLst/>
            <a:gdLst/>
            <a:ahLst/>
            <a:cxnLst/>
            <a:rect l="l" t="t" r="r" b="b"/>
            <a:pathLst>
              <a:path w="593849" h="608296">
                <a:moveTo>
                  <a:pt x="0" y="0"/>
                </a:moveTo>
                <a:lnTo>
                  <a:pt x="593849" y="0"/>
                </a:lnTo>
                <a:lnTo>
                  <a:pt x="593849" y="608296"/>
                </a:lnTo>
                <a:lnTo>
                  <a:pt x="0" y="608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1" name="TextBox 61"/>
          <p:cNvSpPr txBox="1"/>
          <p:nvPr/>
        </p:nvSpPr>
        <p:spPr>
          <a:xfrm>
            <a:off x="1670844" y="3373437"/>
            <a:ext cx="1797997" cy="539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6"/>
              </a:lnSpc>
            </a:pPr>
            <a:r>
              <a:rPr lang="en-US" sz="3133" b="1">
                <a:solidFill>
                  <a:srgbClr val="16599D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Step 7</a:t>
            </a:r>
          </a:p>
        </p:txBody>
      </p:sp>
      <p:sp>
        <p:nvSpPr>
          <p:cNvPr id="62" name="Freeform 62"/>
          <p:cNvSpPr/>
          <p:nvPr/>
        </p:nvSpPr>
        <p:spPr>
          <a:xfrm>
            <a:off x="1276325" y="3372394"/>
            <a:ext cx="593849" cy="608296"/>
          </a:xfrm>
          <a:custGeom>
            <a:avLst/>
            <a:gdLst/>
            <a:ahLst/>
            <a:cxnLst/>
            <a:rect l="l" t="t" r="r" b="b"/>
            <a:pathLst>
              <a:path w="593849" h="608296">
                <a:moveTo>
                  <a:pt x="0" y="0"/>
                </a:moveTo>
                <a:lnTo>
                  <a:pt x="593849" y="0"/>
                </a:lnTo>
                <a:lnTo>
                  <a:pt x="593849" y="608296"/>
                </a:lnTo>
                <a:lnTo>
                  <a:pt x="0" y="608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63" name="Group 63"/>
          <p:cNvGrpSpPr/>
          <p:nvPr/>
        </p:nvGrpSpPr>
        <p:grpSpPr>
          <a:xfrm>
            <a:off x="3270755" y="3440112"/>
            <a:ext cx="1674461" cy="477804"/>
            <a:chOff x="0" y="0"/>
            <a:chExt cx="2232615" cy="637072"/>
          </a:xfrm>
        </p:grpSpPr>
        <p:sp>
          <p:nvSpPr>
            <p:cNvPr id="64" name="Freeform 64"/>
            <p:cNvSpPr/>
            <p:nvPr/>
          </p:nvSpPr>
          <p:spPr>
            <a:xfrm>
              <a:off x="170161" y="0"/>
              <a:ext cx="1892293" cy="637072"/>
            </a:xfrm>
            <a:custGeom>
              <a:avLst/>
              <a:gdLst/>
              <a:ahLst/>
              <a:cxnLst/>
              <a:rect l="l" t="t" r="r" b="b"/>
              <a:pathLst>
                <a:path w="1892293" h="637072">
                  <a:moveTo>
                    <a:pt x="0" y="0"/>
                  </a:moveTo>
                  <a:lnTo>
                    <a:pt x="1892293" y="0"/>
                  </a:lnTo>
                  <a:lnTo>
                    <a:pt x="1892293" y="637072"/>
                  </a:lnTo>
                  <a:lnTo>
                    <a:pt x="0" y="63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117212"/>
              <a:ext cx="2232615" cy="386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4"/>
                </a:lnSpc>
              </a:pPr>
              <a:r>
                <a:rPr lang="en-US" sz="1667" b="1">
                  <a:solidFill>
                    <a:srgbClr val="0F4983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H1/2029</a:t>
              </a:r>
            </a:p>
          </p:txBody>
        </p:sp>
      </p:grpSp>
      <p:sp>
        <p:nvSpPr>
          <p:cNvPr id="66" name="Freeform 66"/>
          <p:cNvSpPr/>
          <p:nvPr/>
        </p:nvSpPr>
        <p:spPr>
          <a:xfrm>
            <a:off x="2511612" y="4269773"/>
            <a:ext cx="1034699" cy="1365940"/>
          </a:xfrm>
          <a:custGeom>
            <a:avLst/>
            <a:gdLst/>
            <a:ahLst/>
            <a:cxnLst/>
            <a:rect l="l" t="t" r="r" b="b"/>
            <a:pathLst>
              <a:path w="1034699" h="1365940">
                <a:moveTo>
                  <a:pt x="0" y="0"/>
                </a:moveTo>
                <a:lnTo>
                  <a:pt x="1034699" y="0"/>
                </a:lnTo>
                <a:lnTo>
                  <a:pt x="1034699" y="1365940"/>
                </a:lnTo>
                <a:lnTo>
                  <a:pt x="0" y="136594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7" name="TextBox 67"/>
          <p:cNvSpPr txBox="1"/>
          <p:nvPr/>
        </p:nvSpPr>
        <p:spPr>
          <a:xfrm>
            <a:off x="5588039" y="5708346"/>
            <a:ext cx="3078364" cy="435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6"/>
              </a:lnSpc>
            </a:pPr>
            <a:r>
              <a:rPr lang="en-US" sz="2533" b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Council Decision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9343447" y="5708346"/>
            <a:ext cx="3699171" cy="435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6"/>
              </a:lnSpc>
            </a:pPr>
            <a:r>
              <a:rPr lang="en-US" sz="2533" b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Accession Agreement 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4098419" y="5708346"/>
            <a:ext cx="2320848" cy="435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6"/>
              </a:lnSpc>
            </a:pPr>
            <a:r>
              <a:rPr lang="en-US" sz="2533" b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Membership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028700" y="9449257"/>
            <a:ext cx="4683555" cy="321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ที่มา: OECD Directorate for Legal Affairs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5741746" y="6467407"/>
            <a:ext cx="2811199" cy="1909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OECD Council </a:t>
            </a:r>
          </a:p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มีมติเอกฉันท์และ</a:t>
            </a:r>
          </a:p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ออกหนังสือเชิญ</a:t>
            </a:r>
          </a:p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ประเทศผู้สมัคร</a:t>
            </a:r>
          </a:p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เข้าเป็นสมาชิก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9235664" y="6467407"/>
            <a:ext cx="3908237" cy="1909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ประเทศผู้สมัคร</a:t>
            </a:r>
          </a:p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และ OECD ลงนามความตกลง</a:t>
            </a:r>
          </a:p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การเข้าเป็นสมาชิก ซึ่งถือเป็น</a:t>
            </a:r>
          </a:p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การยอมรับข้อผูกพันทางกฎหมาย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3548414" y="6467407"/>
            <a:ext cx="3414358" cy="1909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เข้าเป็นสมาชิก โดยให้</a:t>
            </a:r>
          </a:p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นับวันที่ยื่นฝากความตกลงฯ </a:t>
            </a:r>
          </a:p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ให้กับรัฐบาลฝรั่งเศส</a:t>
            </a:r>
          </a:p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เป็นวันที่เข้าเป็นสมาชิก</a:t>
            </a:r>
          </a:p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โดยสมบูรณ์ 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710636" y="5708346"/>
            <a:ext cx="2701549" cy="435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6"/>
              </a:lnSpc>
            </a:pPr>
            <a:r>
              <a:rPr lang="en-US" sz="2533" b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Formal Opinion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256064" y="6467407"/>
            <a:ext cx="3604193" cy="2290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คณะกรรมการ OECD </a:t>
            </a:r>
          </a:p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นำเสนอข้อคิดเห็นทางการ </a:t>
            </a:r>
          </a:p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(formal opinion) </a:t>
            </a:r>
          </a:p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เพื่อให้คณะมนตรี OECD </a:t>
            </a:r>
          </a:p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พิจารณาเชิญไทย</a:t>
            </a:r>
          </a:p>
          <a:p>
            <a:pPr algn="ctr">
              <a:lnSpc>
                <a:spcPts val="3072"/>
              </a:lnSpc>
            </a:pPr>
            <a:r>
              <a:rPr lang="en-US" sz="2400">
                <a:solidFill>
                  <a:srgbClr val="FCFDFE"/>
                </a:solidFill>
                <a:latin typeface="Public Sans 2"/>
                <a:ea typeface="Public Sans 2"/>
                <a:cs typeface="Public Sans 2"/>
                <a:sym typeface="Public Sans 2"/>
              </a:rPr>
              <a:t>เข้าเป็นสมาชิกต่อไป</a:t>
            </a:r>
          </a:p>
        </p:txBody>
      </p:sp>
      <p:grpSp>
        <p:nvGrpSpPr>
          <p:cNvPr id="76" name="Group 76"/>
          <p:cNvGrpSpPr/>
          <p:nvPr/>
        </p:nvGrpSpPr>
        <p:grpSpPr>
          <a:xfrm>
            <a:off x="17504815" y="9503815"/>
            <a:ext cx="816965" cy="816965"/>
            <a:chOff x="0" y="0"/>
            <a:chExt cx="1089286" cy="1089286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12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60772" y="2128401"/>
            <a:ext cx="8957044" cy="8147670"/>
            <a:chOff x="0" y="0"/>
            <a:chExt cx="11942726" cy="108635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942699" cy="10863619"/>
            </a:xfrm>
            <a:custGeom>
              <a:avLst/>
              <a:gdLst/>
              <a:ahLst/>
              <a:cxnLst/>
              <a:rect l="l" t="t" r="r" b="b"/>
              <a:pathLst>
                <a:path w="11942699" h="10863619">
                  <a:moveTo>
                    <a:pt x="0" y="0"/>
                  </a:moveTo>
                  <a:lnTo>
                    <a:pt x="11942699" y="0"/>
                  </a:lnTo>
                  <a:lnTo>
                    <a:pt x="11942699" y="10863619"/>
                  </a:lnTo>
                  <a:lnTo>
                    <a:pt x="0" y="10863619"/>
                  </a:lnTo>
                  <a:close/>
                </a:path>
              </a:pathLst>
            </a:custGeom>
            <a:solidFill>
              <a:srgbClr val="FFDDDE">
                <a:alpha val="23922"/>
              </a:srgbClr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2128401"/>
            <a:ext cx="9391390" cy="8158599"/>
            <a:chOff x="0" y="0"/>
            <a:chExt cx="12521854" cy="108781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21819" cy="10878191"/>
            </a:xfrm>
            <a:custGeom>
              <a:avLst/>
              <a:gdLst/>
              <a:ahLst/>
              <a:cxnLst/>
              <a:rect l="l" t="t" r="r" b="b"/>
              <a:pathLst>
                <a:path w="12521819" h="10878191">
                  <a:moveTo>
                    <a:pt x="0" y="0"/>
                  </a:moveTo>
                  <a:lnTo>
                    <a:pt x="12521819" y="0"/>
                  </a:lnTo>
                  <a:lnTo>
                    <a:pt x="12521819" y="10878191"/>
                  </a:lnTo>
                  <a:lnTo>
                    <a:pt x="0" y="10878191"/>
                  </a:lnTo>
                  <a:close/>
                </a:path>
              </a:pathLst>
            </a:custGeom>
            <a:solidFill>
              <a:srgbClr val="DEF1EE">
                <a:alpha val="37647"/>
              </a:srgbClr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54152" y="3228536"/>
            <a:ext cx="5779696" cy="577969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604936" y="3579320"/>
            <a:ext cx="5078127" cy="50781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7C9D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6741891" y="3272338"/>
            <a:ext cx="3020149" cy="5385109"/>
          </a:xfrm>
          <a:custGeom>
            <a:avLst/>
            <a:gdLst/>
            <a:ahLst/>
            <a:cxnLst/>
            <a:rect l="l" t="t" r="r" b="b"/>
            <a:pathLst>
              <a:path w="3020149" h="5385109">
                <a:moveTo>
                  <a:pt x="0" y="0"/>
                </a:moveTo>
                <a:lnTo>
                  <a:pt x="3020148" y="0"/>
                </a:lnTo>
                <a:lnTo>
                  <a:pt x="3020148" y="5385109"/>
                </a:lnTo>
                <a:lnTo>
                  <a:pt x="0" y="53851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" name="Freeform 13"/>
          <p:cNvSpPr/>
          <p:nvPr/>
        </p:nvSpPr>
        <p:spPr>
          <a:xfrm>
            <a:off x="9382309" y="3272338"/>
            <a:ext cx="1624480" cy="5414932"/>
          </a:xfrm>
          <a:custGeom>
            <a:avLst/>
            <a:gdLst/>
            <a:ahLst/>
            <a:cxnLst/>
            <a:rect l="l" t="t" r="r" b="b"/>
            <a:pathLst>
              <a:path w="1624480" h="5414932">
                <a:moveTo>
                  <a:pt x="0" y="0"/>
                </a:moveTo>
                <a:lnTo>
                  <a:pt x="1624480" y="0"/>
                </a:lnTo>
                <a:lnTo>
                  <a:pt x="1624480" y="5414932"/>
                </a:lnTo>
                <a:lnTo>
                  <a:pt x="0" y="5414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" name="Freeform 14"/>
          <p:cNvSpPr/>
          <p:nvPr/>
        </p:nvSpPr>
        <p:spPr>
          <a:xfrm>
            <a:off x="11118375" y="4221503"/>
            <a:ext cx="323917" cy="323513"/>
          </a:xfrm>
          <a:custGeom>
            <a:avLst/>
            <a:gdLst/>
            <a:ahLst/>
            <a:cxnLst/>
            <a:rect l="l" t="t" r="r" b="b"/>
            <a:pathLst>
              <a:path w="323917" h="323513">
                <a:moveTo>
                  <a:pt x="0" y="0"/>
                </a:moveTo>
                <a:lnTo>
                  <a:pt x="323917" y="0"/>
                </a:lnTo>
                <a:lnTo>
                  <a:pt x="323917" y="323513"/>
                </a:lnTo>
                <a:lnTo>
                  <a:pt x="0" y="323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5" name="Freeform 15"/>
          <p:cNvSpPr/>
          <p:nvPr/>
        </p:nvSpPr>
        <p:spPr>
          <a:xfrm>
            <a:off x="10684550" y="2540022"/>
            <a:ext cx="635405" cy="793018"/>
          </a:xfrm>
          <a:custGeom>
            <a:avLst/>
            <a:gdLst/>
            <a:ahLst/>
            <a:cxnLst/>
            <a:rect l="l" t="t" r="r" b="b"/>
            <a:pathLst>
              <a:path w="635405" h="793018">
                <a:moveTo>
                  <a:pt x="0" y="0"/>
                </a:moveTo>
                <a:lnTo>
                  <a:pt x="635406" y="0"/>
                </a:lnTo>
                <a:lnTo>
                  <a:pt x="635406" y="793018"/>
                </a:lnTo>
                <a:lnTo>
                  <a:pt x="0" y="793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6" name="Freeform 16"/>
          <p:cNvSpPr/>
          <p:nvPr/>
        </p:nvSpPr>
        <p:spPr>
          <a:xfrm>
            <a:off x="11097894" y="5538126"/>
            <a:ext cx="408990" cy="376271"/>
          </a:xfrm>
          <a:custGeom>
            <a:avLst/>
            <a:gdLst/>
            <a:ahLst/>
            <a:cxnLst/>
            <a:rect l="l" t="t" r="r" b="b"/>
            <a:pathLst>
              <a:path w="408990" h="376271">
                <a:moveTo>
                  <a:pt x="0" y="0"/>
                </a:moveTo>
                <a:lnTo>
                  <a:pt x="408991" y="0"/>
                </a:lnTo>
                <a:lnTo>
                  <a:pt x="408991" y="376271"/>
                </a:lnTo>
                <a:lnTo>
                  <a:pt x="0" y="3762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 rot="1991216">
            <a:off x="10803096" y="4848392"/>
            <a:ext cx="483782" cy="394887"/>
          </a:xfrm>
          <a:custGeom>
            <a:avLst/>
            <a:gdLst/>
            <a:ahLst/>
            <a:cxnLst/>
            <a:rect l="l" t="t" r="r" b="b"/>
            <a:pathLst>
              <a:path w="483782" h="394887">
                <a:moveTo>
                  <a:pt x="0" y="0"/>
                </a:moveTo>
                <a:lnTo>
                  <a:pt x="483782" y="0"/>
                </a:lnTo>
                <a:lnTo>
                  <a:pt x="483782" y="394887"/>
                </a:lnTo>
                <a:lnTo>
                  <a:pt x="0" y="3948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TextBox 18"/>
          <p:cNvSpPr txBox="1"/>
          <p:nvPr/>
        </p:nvSpPr>
        <p:spPr>
          <a:xfrm>
            <a:off x="1632773" y="144595"/>
            <a:ext cx="15022455" cy="1888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399" b="1" spc="-159">
                <a:solidFill>
                  <a:srgbClr val="0F4983"/>
                </a:solidFill>
                <a:latin typeface="Public Sans 2 Heavy"/>
                <a:ea typeface="Public Sans 2 Heavy"/>
                <a:cs typeface="Public Sans 2 Heavy"/>
                <a:sym typeface="Public Sans 2 Heavy"/>
              </a:rPr>
              <a:t>ประโยชน์และผลกระทบ     </a:t>
            </a:r>
          </a:p>
          <a:p>
            <a:pPr algn="ctr">
              <a:lnSpc>
                <a:spcPts val="7359"/>
              </a:lnSpc>
            </a:pPr>
            <a:r>
              <a:rPr lang="en-US" sz="6399" b="1" spc="-159">
                <a:solidFill>
                  <a:srgbClr val="0F4983"/>
                </a:solidFill>
                <a:latin typeface="Public Sans 2 Heavy"/>
                <a:ea typeface="Public Sans 2 Heavy"/>
                <a:cs typeface="Public Sans 2 Heavy"/>
                <a:sym typeface="Public Sans 2 Heavy"/>
              </a:rPr>
              <a:t>จากการเข้าเป็นสมาชิก OECD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320631" y="209673"/>
            <a:ext cx="3216244" cy="817337"/>
            <a:chOff x="0" y="0"/>
            <a:chExt cx="4288326" cy="108978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634674" cy="1089783"/>
            </a:xfrm>
            <a:custGeom>
              <a:avLst/>
              <a:gdLst/>
              <a:ahLst/>
              <a:cxnLst/>
              <a:rect l="l" t="t" r="r" b="b"/>
              <a:pathLst>
                <a:path w="1634674" h="1089783">
                  <a:moveTo>
                    <a:pt x="0" y="0"/>
                  </a:moveTo>
                  <a:lnTo>
                    <a:pt x="1634674" y="0"/>
                  </a:lnTo>
                  <a:lnTo>
                    <a:pt x="1634674" y="1089783"/>
                  </a:lnTo>
                  <a:lnTo>
                    <a:pt x="0" y="1089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303582" y="324421"/>
              <a:ext cx="2984744" cy="40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  <a:spcBef>
                  <a:spcPct val="0"/>
                </a:spcBef>
              </a:pPr>
              <a:r>
                <a:rPr lang="en-US" sz="1818" b="1" i="1">
                  <a:solidFill>
                    <a:srgbClr val="6893BF"/>
                  </a:solidFill>
                  <a:latin typeface="Public Sans 2 Bold Italics"/>
                  <a:ea typeface="Public Sans 2 Bold Italics"/>
                  <a:cs typeface="Public Sans 2 Bold Italics"/>
                  <a:sym typeface="Public Sans 2 Bold Italics"/>
                </a:rPr>
                <a:t>NESDC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035230" y="2758440"/>
            <a:ext cx="6763323" cy="608198"/>
            <a:chOff x="0" y="0"/>
            <a:chExt cx="9017764" cy="810930"/>
          </a:xfrm>
        </p:grpSpPr>
        <p:sp>
          <p:nvSpPr>
            <p:cNvPr id="23" name="Freeform 23"/>
            <p:cNvSpPr/>
            <p:nvPr/>
          </p:nvSpPr>
          <p:spPr>
            <a:xfrm>
              <a:off x="0" y="126065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0" y="0"/>
                  </a:moveTo>
                  <a:lnTo>
                    <a:pt x="558800" y="0"/>
                  </a:lnTo>
                  <a:lnTo>
                    <a:pt x="558800" y="558800"/>
                  </a:lnTo>
                  <a:lnTo>
                    <a:pt x="0" y="55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53705" y="28575"/>
              <a:ext cx="8264059" cy="7823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199" b="1" spc="-54">
                  <a:solidFill>
                    <a:srgbClr val="317771"/>
                  </a:solidFill>
                  <a:latin typeface="Public Sans 2 Heavy"/>
                  <a:ea typeface="Public Sans 2 Heavy"/>
                  <a:cs typeface="Public Sans 2 Heavy"/>
                  <a:sym typeface="Public Sans 2 Heavy"/>
                </a:rPr>
                <a:t>การปฏิรูปโครงสร้างหลายมิติ </a:t>
              </a:r>
            </a:p>
            <a:p>
              <a:pPr algn="l">
                <a:lnSpc>
                  <a:spcPts val="2199"/>
                </a:lnSpc>
              </a:pPr>
              <a:r>
                <a:rPr lang="en-US" sz="2199" b="1" spc="-54">
                  <a:solidFill>
                    <a:srgbClr val="317771"/>
                  </a:solidFill>
                  <a:latin typeface="Public Sans 2 Heavy"/>
                  <a:ea typeface="Public Sans 2 Heavy"/>
                  <a:cs typeface="Public Sans 2 Heavy"/>
                  <a:sym typeface="Public Sans 2 Heavy"/>
                </a:rPr>
                <a:t>และมีมาตรฐานเทียบเท่าสากล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683064" y="3228536"/>
            <a:ext cx="3885315" cy="608198"/>
            <a:chOff x="0" y="0"/>
            <a:chExt cx="5180420" cy="810930"/>
          </a:xfrm>
        </p:grpSpPr>
        <p:sp>
          <p:nvSpPr>
            <p:cNvPr id="26" name="Freeform 26"/>
            <p:cNvSpPr/>
            <p:nvPr/>
          </p:nvSpPr>
          <p:spPr>
            <a:xfrm>
              <a:off x="0" y="126065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0" y="0"/>
                  </a:moveTo>
                  <a:lnTo>
                    <a:pt x="558800" y="0"/>
                  </a:lnTo>
                  <a:lnTo>
                    <a:pt x="558800" y="558800"/>
                  </a:lnTo>
                  <a:lnTo>
                    <a:pt x="0" y="55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45871" y="28575"/>
              <a:ext cx="4434550" cy="7823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199" b="1" spc="-54">
                  <a:solidFill>
                    <a:srgbClr val="C00000"/>
                  </a:solidFill>
                  <a:latin typeface="Public Sans 2 Heavy"/>
                  <a:ea typeface="Public Sans 2 Heavy"/>
                  <a:cs typeface="Public Sans 2 Heavy"/>
                  <a:sym typeface="Public Sans 2 Heavy"/>
                </a:rPr>
                <a:t>การแข่งขันทางการค้าและบริการที่เพิ่มสูงขึ้น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90656" y="3906167"/>
            <a:ext cx="5964630" cy="608198"/>
            <a:chOff x="0" y="0"/>
            <a:chExt cx="7952840" cy="810930"/>
          </a:xfrm>
        </p:grpSpPr>
        <p:sp>
          <p:nvSpPr>
            <p:cNvPr id="29" name="Freeform 29"/>
            <p:cNvSpPr/>
            <p:nvPr/>
          </p:nvSpPr>
          <p:spPr>
            <a:xfrm>
              <a:off x="0" y="126065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0" y="0"/>
                  </a:moveTo>
                  <a:lnTo>
                    <a:pt x="558800" y="0"/>
                  </a:lnTo>
                  <a:lnTo>
                    <a:pt x="558800" y="558800"/>
                  </a:lnTo>
                  <a:lnTo>
                    <a:pt x="0" y="55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53705" y="28575"/>
              <a:ext cx="7199135" cy="7823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199" b="1" spc="-54">
                  <a:solidFill>
                    <a:srgbClr val="317771"/>
                  </a:solidFill>
                  <a:latin typeface="Public Sans 2 Heavy"/>
                  <a:ea typeface="Public Sans 2 Heavy"/>
                  <a:cs typeface="Public Sans 2 Heavy"/>
                  <a:sym typeface="Public Sans 2 Heavy"/>
                </a:rPr>
                <a:t>การเพิ่มขีดความสามารถในการแข่งขันและ</a:t>
              </a:r>
            </a:p>
            <a:p>
              <a:pPr algn="l">
                <a:lnSpc>
                  <a:spcPts val="2199"/>
                </a:lnSpc>
              </a:pPr>
              <a:r>
                <a:rPr lang="en-US" sz="2199" b="1" spc="-54">
                  <a:solidFill>
                    <a:srgbClr val="317771"/>
                  </a:solidFill>
                  <a:latin typeface="Public Sans 2 Heavy"/>
                  <a:ea typeface="Public Sans 2 Heavy"/>
                  <a:cs typeface="Public Sans 2 Heavy"/>
                  <a:sym typeface="Public Sans 2 Heavy"/>
                </a:rPr>
                <a:t>โอกาสเข้าถึงตลาดประเทศสมาชิก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432943" y="4444094"/>
            <a:ext cx="4826357" cy="608198"/>
            <a:chOff x="0" y="0"/>
            <a:chExt cx="6435143" cy="810930"/>
          </a:xfrm>
        </p:grpSpPr>
        <p:sp>
          <p:nvSpPr>
            <p:cNvPr id="32" name="Freeform 32"/>
            <p:cNvSpPr/>
            <p:nvPr/>
          </p:nvSpPr>
          <p:spPr>
            <a:xfrm>
              <a:off x="0" y="126065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0" y="0"/>
                  </a:moveTo>
                  <a:lnTo>
                    <a:pt x="558800" y="0"/>
                  </a:lnTo>
                  <a:lnTo>
                    <a:pt x="558800" y="558800"/>
                  </a:lnTo>
                  <a:lnTo>
                    <a:pt x="0" y="55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45871" y="28575"/>
              <a:ext cx="5689272" cy="7823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199" b="1" spc="-54">
                  <a:solidFill>
                    <a:srgbClr val="C00000"/>
                  </a:solidFill>
                  <a:latin typeface="Public Sans 2 Heavy"/>
                  <a:ea typeface="Public Sans 2 Heavy"/>
                  <a:cs typeface="Public Sans 2 Heavy"/>
                  <a:sym typeface="Public Sans 2 Heavy"/>
                </a:rPr>
                <a:t>ความผันผวนต่ออัตราแลกเปลี่ยน</a:t>
              </a:r>
            </a:p>
            <a:p>
              <a:pPr algn="l">
                <a:lnSpc>
                  <a:spcPts val="2199"/>
                </a:lnSpc>
              </a:pPr>
              <a:r>
                <a:rPr lang="en-US" sz="2199" b="1" spc="-54">
                  <a:solidFill>
                    <a:srgbClr val="C00000"/>
                  </a:solidFill>
                  <a:latin typeface="Public Sans 2 Heavy"/>
                  <a:ea typeface="Public Sans 2 Heavy"/>
                  <a:cs typeface="Public Sans 2 Heavy"/>
                  <a:sym typeface="Public Sans 2 Heavy"/>
                </a:rPr>
                <a:t>จากการไหลเข้าออกของเงินทุนระยะสั้น 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24951" y="5118064"/>
            <a:ext cx="4823849" cy="608198"/>
            <a:chOff x="0" y="0"/>
            <a:chExt cx="6431799" cy="810930"/>
          </a:xfrm>
        </p:grpSpPr>
        <p:sp>
          <p:nvSpPr>
            <p:cNvPr id="35" name="Freeform 35"/>
            <p:cNvSpPr/>
            <p:nvPr/>
          </p:nvSpPr>
          <p:spPr>
            <a:xfrm>
              <a:off x="0" y="126065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0" y="0"/>
                  </a:moveTo>
                  <a:lnTo>
                    <a:pt x="558800" y="0"/>
                  </a:lnTo>
                  <a:lnTo>
                    <a:pt x="558800" y="558800"/>
                  </a:lnTo>
                  <a:lnTo>
                    <a:pt x="0" y="55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53705" y="28575"/>
              <a:ext cx="5678094" cy="7823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199" b="1" spc="-54">
                  <a:solidFill>
                    <a:srgbClr val="317771"/>
                  </a:solidFill>
                  <a:latin typeface="Public Sans 2 Heavy"/>
                  <a:ea typeface="Public Sans 2 Heavy"/>
                  <a:cs typeface="Public Sans 2 Heavy"/>
                  <a:sym typeface="Public Sans 2 Heavy"/>
                </a:rPr>
                <a:t>การเข้าถึงฐานข้อมูลเศรษฐกิจโลก</a:t>
              </a:r>
            </a:p>
            <a:p>
              <a:pPr algn="l">
                <a:lnSpc>
                  <a:spcPts val="2199"/>
                </a:lnSpc>
              </a:pPr>
              <a:r>
                <a:rPr lang="en-US" sz="2199" b="1" spc="-54">
                  <a:solidFill>
                    <a:srgbClr val="317771"/>
                  </a:solidFill>
                  <a:latin typeface="Public Sans 2 Heavy"/>
                  <a:ea typeface="Public Sans 2 Heavy"/>
                  <a:cs typeface="Public Sans 2 Heavy"/>
                  <a:sym typeface="Public Sans 2 Heavy"/>
                </a:rPr>
                <a:t>ที่หลากหลาย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2432943" y="5610298"/>
            <a:ext cx="4265788" cy="608198"/>
            <a:chOff x="0" y="0"/>
            <a:chExt cx="5687718" cy="810930"/>
          </a:xfrm>
        </p:grpSpPr>
        <p:sp>
          <p:nvSpPr>
            <p:cNvPr id="38" name="Freeform 38"/>
            <p:cNvSpPr/>
            <p:nvPr/>
          </p:nvSpPr>
          <p:spPr>
            <a:xfrm>
              <a:off x="0" y="126065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0" y="0"/>
                  </a:moveTo>
                  <a:lnTo>
                    <a:pt x="558800" y="0"/>
                  </a:lnTo>
                  <a:lnTo>
                    <a:pt x="558800" y="558800"/>
                  </a:lnTo>
                  <a:lnTo>
                    <a:pt x="0" y="55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45871" y="28575"/>
              <a:ext cx="4941847" cy="7823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199" b="1" spc="-54">
                  <a:solidFill>
                    <a:srgbClr val="C00000"/>
                  </a:solidFill>
                  <a:latin typeface="Public Sans 2 Heavy"/>
                  <a:ea typeface="Public Sans 2 Heavy"/>
                  <a:cs typeface="Public Sans 2 Heavy"/>
                  <a:sym typeface="Public Sans 2 Heavy"/>
                </a:rPr>
                <a:t>การเปิดเสรีการลงทุนโดยตรง</a:t>
              </a:r>
            </a:p>
            <a:p>
              <a:pPr algn="l">
                <a:lnSpc>
                  <a:spcPts val="2199"/>
                </a:lnSpc>
              </a:pPr>
              <a:r>
                <a:rPr lang="en-US" sz="2199" b="1" spc="-54">
                  <a:solidFill>
                    <a:srgbClr val="C00000"/>
                  </a:solidFill>
                  <a:latin typeface="Public Sans 2 Heavy"/>
                  <a:ea typeface="Public Sans 2 Heavy"/>
                  <a:cs typeface="Public Sans 2 Heavy"/>
                  <a:sym typeface="Public Sans 2 Heavy"/>
                </a:rPr>
                <a:t>จากต่างประเทศ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033848" y="6828096"/>
            <a:ext cx="5747861" cy="1249439"/>
            <a:chOff x="0" y="0"/>
            <a:chExt cx="7663814" cy="1665918"/>
          </a:xfrm>
        </p:grpSpPr>
        <p:sp>
          <p:nvSpPr>
            <p:cNvPr id="41" name="AutoShape 41"/>
            <p:cNvSpPr/>
            <p:nvPr/>
          </p:nvSpPr>
          <p:spPr>
            <a:xfrm>
              <a:off x="25394" y="567"/>
              <a:ext cx="30587" cy="1370888"/>
            </a:xfrm>
            <a:prstGeom prst="line">
              <a:avLst/>
            </a:prstGeom>
            <a:ln w="50800" cap="flat">
              <a:solidFill>
                <a:srgbClr val="DF5555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226546" y="-37533"/>
              <a:ext cx="7437268" cy="1703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6"/>
                </a:lnSpc>
              </a:pPr>
              <a:r>
                <a:rPr lang="en-US" sz="1826">
                  <a:solidFill>
                    <a:srgbClr val="DF5555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Note: OECD เปิดให้ประเทศสมาชิกสามารถจัดทำข้อสงวน</a:t>
              </a:r>
            </a:p>
            <a:p>
              <a:pPr algn="l">
                <a:lnSpc>
                  <a:spcPts val="2556"/>
                </a:lnSpc>
              </a:pPr>
              <a:r>
                <a:rPr lang="en-US" sz="1826">
                  <a:solidFill>
                    <a:srgbClr val="DF5555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การลงทุนในบางกิจการให้เฉพาะผู้ประกอบการภายในประเทศได้</a:t>
              </a:r>
            </a:p>
            <a:p>
              <a:pPr algn="l">
                <a:lnSpc>
                  <a:spcPts val="2556"/>
                </a:lnSpc>
              </a:pPr>
              <a:r>
                <a:rPr lang="en-US" sz="1826">
                  <a:solidFill>
                    <a:srgbClr val="DF5555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รวมถึงการเจรจาขอจัดทำข้อสงวนอื่น ๆ </a:t>
              </a:r>
            </a:p>
            <a:p>
              <a:pPr algn="l">
                <a:lnSpc>
                  <a:spcPts val="2556"/>
                </a:lnSpc>
                <a:spcBef>
                  <a:spcPct val="0"/>
                </a:spcBef>
              </a:pPr>
              <a:endParaRPr lang="en-US" sz="1826">
                <a:solidFill>
                  <a:srgbClr val="DF5555"/>
                </a:solidFill>
                <a:latin typeface="Public Sans 2"/>
                <a:ea typeface="Public Sans 2"/>
                <a:cs typeface="Public Sans 2"/>
                <a:sym typeface="Public Sans 2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07589" y="6135362"/>
            <a:ext cx="5394754" cy="608198"/>
            <a:chOff x="0" y="0"/>
            <a:chExt cx="7193005" cy="810930"/>
          </a:xfrm>
        </p:grpSpPr>
        <p:sp>
          <p:nvSpPr>
            <p:cNvPr id="44" name="Freeform 44"/>
            <p:cNvSpPr/>
            <p:nvPr/>
          </p:nvSpPr>
          <p:spPr>
            <a:xfrm>
              <a:off x="0" y="126065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0" y="0"/>
                  </a:moveTo>
                  <a:lnTo>
                    <a:pt x="558800" y="0"/>
                  </a:lnTo>
                  <a:lnTo>
                    <a:pt x="558800" y="558800"/>
                  </a:lnTo>
                  <a:lnTo>
                    <a:pt x="0" y="55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53705" y="28575"/>
              <a:ext cx="6439301" cy="7823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199" b="1" spc="-54">
                  <a:solidFill>
                    <a:srgbClr val="317771"/>
                  </a:solidFill>
                  <a:latin typeface="Public Sans 2 Heavy"/>
                  <a:ea typeface="Public Sans 2 Heavy"/>
                  <a:cs typeface="Public Sans 2 Heavy"/>
                  <a:sym typeface="Public Sans 2 Heavy"/>
                </a:rPr>
                <a:t>การได้รับคำปรึกษาและความช่วยเหลือ</a:t>
              </a:r>
            </a:p>
            <a:p>
              <a:pPr algn="l">
                <a:lnSpc>
                  <a:spcPts val="2199"/>
                </a:lnSpc>
              </a:pPr>
              <a:r>
                <a:rPr lang="en-US" sz="2199" b="1" spc="-54">
                  <a:solidFill>
                    <a:srgbClr val="317771"/>
                  </a:solidFill>
                  <a:latin typeface="Public Sans 2 Heavy"/>
                  <a:ea typeface="Public Sans 2 Heavy"/>
                  <a:cs typeface="Public Sans 2 Heavy"/>
                  <a:sym typeface="Public Sans 2 Heavy"/>
                </a:rPr>
                <a:t>ทางวิชาการจาก OECD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806542" y="7127223"/>
            <a:ext cx="6358101" cy="608198"/>
            <a:chOff x="0" y="0"/>
            <a:chExt cx="8477468" cy="810930"/>
          </a:xfrm>
        </p:grpSpPr>
        <p:sp>
          <p:nvSpPr>
            <p:cNvPr id="47" name="Freeform 47"/>
            <p:cNvSpPr/>
            <p:nvPr/>
          </p:nvSpPr>
          <p:spPr>
            <a:xfrm>
              <a:off x="0" y="126065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0" y="0"/>
                  </a:moveTo>
                  <a:lnTo>
                    <a:pt x="558800" y="0"/>
                  </a:lnTo>
                  <a:lnTo>
                    <a:pt x="558800" y="558800"/>
                  </a:lnTo>
                  <a:lnTo>
                    <a:pt x="0" y="55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868005" y="28575"/>
              <a:ext cx="7609463" cy="7823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199" b="1" spc="-54">
                  <a:solidFill>
                    <a:srgbClr val="317771"/>
                  </a:solidFill>
                  <a:latin typeface="Public Sans 2 Heavy"/>
                  <a:ea typeface="Public Sans 2 Heavy"/>
                  <a:cs typeface="Public Sans 2 Heavy"/>
                  <a:sym typeface="Public Sans 2 Heavy"/>
                </a:rPr>
                <a:t>การสร้างภาพลักษณ์ที่ดีและ</a:t>
              </a:r>
            </a:p>
            <a:p>
              <a:pPr algn="l">
                <a:lnSpc>
                  <a:spcPts val="2199"/>
                </a:lnSpc>
              </a:pPr>
              <a:r>
                <a:rPr lang="en-US" sz="2199" b="1" spc="-54">
                  <a:solidFill>
                    <a:srgbClr val="317771"/>
                  </a:solidFill>
                  <a:latin typeface="Public Sans 2 Heavy"/>
                  <a:ea typeface="Public Sans 2 Heavy"/>
                  <a:cs typeface="Public Sans 2 Heavy"/>
                  <a:sym typeface="Public Sans 2 Heavy"/>
                </a:rPr>
                <a:t>ส่งเสริมบทบาทไทยในเวทีโลก</a:t>
              </a:r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10474993" y="8785192"/>
            <a:ext cx="4777777" cy="107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000"/>
              </a:lnSpc>
            </a:pPr>
            <a:r>
              <a:rPr lang="en-US" sz="8000" b="1" spc="-200">
                <a:solidFill>
                  <a:srgbClr val="EE525E">
                    <a:alpha val="49804"/>
                  </a:srgbClr>
                </a:solidFill>
                <a:latin typeface="Public Sans 2 Heavy"/>
                <a:ea typeface="Public Sans 2 Heavy"/>
                <a:cs typeface="Public Sans 2 Heavy"/>
                <a:sym typeface="Public Sans 2 Heavy"/>
              </a:rPr>
              <a:t>IMPACTS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035230" y="8785192"/>
            <a:ext cx="5129413" cy="107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 spc="-200">
                <a:solidFill>
                  <a:srgbClr val="317771">
                    <a:alpha val="49804"/>
                  </a:srgbClr>
                </a:solidFill>
                <a:latin typeface="Public Sans 2 Heavy"/>
                <a:ea typeface="Public Sans 2 Heavy"/>
                <a:cs typeface="Public Sans 2 Heavy"/>
                <a:sym typeface="Public Sans 2 Heavy"/>
              </a:rPr>
              <a:t>BENEFITS 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16280822" y="1924892"/>
            <a:ext cx="1702782" cy="615130"/>
            <a:chOff x="0" y="0"/>
            <a:chExt cx="2270375" cy="820173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270375" cy="820173"/>
            </a:xfrm>
            <a:custGeom>
              <a:avLst/>
              <a:gdLst/>
              <a:ahLst/>
              <a:cxnLst/>
              <a:rect l="l" t="t" r="r" b="b"/>
              <a:pathLst>
                <a:path w="2270375" h="820173">
                  <a:moveTo>
                    <a:pt x="0" y="0"/>
                  </a:moveTo>
                  <a:lnTo>
                    <a:pt x="2270375" y="0"/>
                  </a:lnTo>
                  <a:lnTo>
                    <a:pt x="2270375" y="820173"/>
                  </a:lnTo>
                  <a:lnTo>
                    <a:pt x="0" y="82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185777" y="234844"/>
              <a:ext cx="1898821" cy="340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15"/>
                </a:lnSpc>
              </a:pPr>
              <a:r>
                <a:rPr lang="en-US" sz="1665" spc="-41">
                  <a:solidFill>
                    <a:srgbClr val="0F4983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วิเคราะห์โดย สศช.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7504815" y="9503815"/>
            <a:ext cx="816965" cy="816965"/>
            <a:chOff x="0" y="0"/>
            <a:chExt cx="1089286" cy="1089286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13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887726"/>
            <a:ext cx="6300397" cy="8399274"/>
            <a:chOff x="0" y="0"/>
            <a:chExt cx="8400529" cy="111990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0505" cy="11199092"/>
            </a:xfrm>
            <a:custGeom>
              <a:avLst/>
              <a:gdLst/>
              <a:ahLst/>
              <a:cxnLst/>
              <a:rect l="l" t="t" r="r" b="b"/>
              <a:pathLst>
                <a:path w="8400505" h="11199092">
                  <a:moveTo>
                    <a:pt x="0" y="0"/>
                  </a:moveTo>
                  <a:lnTo>
                    <a:pt x="8400505" y="0"/>
                  </a:lnTo>
                  <a:lnTo>
                    <a:pt x="8400505" y="11199092"/>
                  </a:lnTo>
                  <a:lnTo>
                    <a:pt x="0" y="11199092"/>
                  </a:lnTo>
                  <a:close/>
                </a:path>
              </a:pathLst>
            </a:custGeom>
            <a:solidFill>
              <a:srgbClr val="CAE8E3">
                <a:alpha val="37647"/>
              </a:srgbClr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45494" y="4043787"/>
            <a:ext cx="4664403" cy="2573471"/>
            <a:chOff x="0" y="0"/>
            <a:chExt cx="951960" cy="5252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51960" cy="525221"/>
            </a:xfrm>
            <a:custGeom>
              <a:avLst/>
              <a:gdLst/>
              <a:ahLst/>
              <a:cxnLst/>
              <a:rect l="l" t="t" r="r" b="b"/>
              <a:pathLst>
                <a:path w="951960" h="525221">
                  <a:moveTo>
                    <a:pt x="26557" y="0"/>
                  </a:moveTo>
                  <a:lnTo>
                    <a:pt x="925403" y="0"/>
                  </a:lnTo>
                  <a:cubicBezTo>
                    <a:pt x="932446" y="0"/>
                    <a:pt x="939201" y="2798"/>
                    <a:pt x="944182" y="7778"/>
                  </a:cubicBezTo>
                  <a:cubicBezTo>
                    <a:pt x="949162" y="12759"/>
                    <a:pt x="951960" y="19513"/>
                    <a:pt x="951960" y="26557"/>
                  </a:cubicBezTo>
                  <a:lnTo>
                    <a:pt x="951960" y="498664"/>
                  </a:lnTo>
                  <a:cubicBezTo>
                    <a:pt x="951960" y="513331"/>
                    <a:pt x="940070" y="525221"/>
                    <a:pt x="925403" y="525221"/>
                  </a:cubicBezTo>
                  <a:lnTo>
                    <a:pt x="26557" y="525221"/>
                  </a:lnTo>
                  <a:cubicBezTo>
                    <a:pt x="11890" y="525221"/>
                    <a:pt x="0" y="513331"/>
                    <a:pt x="0" y="498664"/>
                  </a:cubicBezTo>
                  <a:lnTo>
                    <a:pt x="0" y="26557"/>
                  </a:lnTo>
                  <a:cubicBezTo>
                    <a:pt x="0" y="11890"/>
                    <a:pt x="11890" y="0"/>
                    <a:pt x="26557" y="0"/>
                  </a:cubicBezTo>
                  <a:close/>
                </a:path>
              </a:pathLst>
            </a:custGeom>
            <a:solidFill>
              <a:srgbClr val="FCFDFE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951960" cy="544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5494" y="6941108"/>
            <a:ext cx="4664403" cy="2734800"/>
            <a:chOff x="0" y="0"/>
            <a:chExt cx="951960" cy="5581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51960" cy="558147"/>
            </a:xfrm>
            <a:custGeom>
              <a:avLst/>
              <a:gdLst/>
              <a:ahLst/>
              <a:cxnLst/>
              <a:rect l="l" t="t" r="r" b="b"/>
              <a:pathLst>
                <a:path w="951960" h="558147">
                  <a:moveTo>
                    <a:pt x="26557" y="0"/>
                  </a:moveTo>
                  <a:lnTo>
                    <a:pt x="925403" y="0"/>
                  </a:lnTo>
                  <a:cubicBezTo>
                    <a:pt x="932446" y="0"/>
                    <a:pt x="939201" y="2798"/>
                    <a:pt x="944182" y="7778"/>
                  </a:cubicBezTo>
                  <a:cubicBezTo>
                    <a:pt x="949162" y="12759"/>
                    <a:pt x="951960" y="19513"/>
                    <a:pt x="951960" y="26557"/>
                  </a:cubicBezTo>
                  <a:lnTo>
                    <a:pt x="951960" y="531590"/>
                  </a:lnTo>
                  <a:cubicBezTo>
                    <a:pt x="951960" y="546257"/>
                    <a:pt x="940070" y="558147"/>
                    <a:pt x="925403" y="558147"/>
                  </a:cubicBezTo>
                  <a:lnTo>
                    <a:pt x="26557" y="558147"/>
                  </a:lnTo>
                  <a:cubicBezTo>
                    <a:pt x="11890" y="558147"/>
                    <a:pt x="0" y="546257"/>
                    <a:pt x="0" y="531590"/>
                  </a:cubicBezTo>
                  <a:lnTo>
                    <a:pt x="0" y="26557"/>
                  </a:lnTo>
                  <a:cubicBezTo>
                    <a:pt x="0" y="11890"/>
                    <a:pt x="11890" y="0"/>
                    <a:pt x="26557" y="0"/>
                  </a:cubicBezTo>
                  <a:close/>
                </a:path>
              </a:pathLst>
            </a:custGeom>
            <a:solidFill>
              <a:srgbClr val="FCFDFE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951960" cy="577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290872" y="1887726"/>
            <a:ext cx="5593752" cy="8399274"/>
            <a:chOff x="0" y="0"/>
            <a:chExt cx="7458336" cy="111990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458315" cy="11199092"/>
            </a:xfrm>
            <a:custGeom>
              <a:avLst/>
              <a:gdLst/>
              <a:ahLst/>
              <a:cxnLst/>
              <a:rect l="l" t="t" r="r" b="b"/>
              <a:pathLst>
                <a:path w="7458315" h="11199092">
                  <a:moveTo>
                    <a:pt x="0" y="0"/>
                  </a:moveTo>
                  <a:lnTo>
                    <a:pt x="7458315" y="0"/>
                  </a:lnTo>
                  <a:lnTo>
                    <a:pt x="7458315" y="11199092"/>
                  </a:lnTo>
                  <a:lnTo>
                    <a:pt x="0" y="11199092"/>
                  </a:lnTo>
                  <a:close/>
                </a:path>
              </a:pathLst>
            </a:custGeom>
            <a:solidFill>
              <a:srgbClr val="D7E6FD">
                <a:alpha val="37647"/>
              </a:srgbClr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020195" y="4043787"/>
            <a:ext cx="4664403" cy="2573471"/>
            <a:chOff x="0" y="0"/>
            <a:chExt cx="951960" cy="5252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1960" cy="525221"/>
            </a:xfrm>
            <a:custGeom>
              <a:avLst/>
              <a:gdLst/>
              <a:ahLst/>
              <a:cxnLst/>
              <a:rect l="l" t="t" r="r" b="b"/>
              <a:pathLst>
                <a:path w="951960" h="525221">
                  <a:moveTo>
                    <a:pt x="26557" y="0"/>
                  </a:moveTo>
                  <a:lnTo>
                    <a:pt x="925403" y="0"/>
                  </a:lnTo>
                  <a:cubicBezTo>
                    <a:pt x="932446" y="0"/>
                    <a:pt x="939201" y="2798"/>
                    <a:pt x="944182" y="7778"/>
                  </a:cubicBezTo>
                  <a:cubicBezTo>
                    <a:pt x="949162" y="12759"/>
                    <a:pt x="951960" y="19513"/>
                    <a:pt x="951960" y="26557"/>
                  </a:cubicBezTo>
                  <a:lnTo>
                    <a:pt x="951960" y="498664"/>
                  </a:lnTo>
                  <a:cubicBezTo>
                    <a:pt x="951960" y="513331"/>
                    <a:pt x="940070" y="525221"/>
                    <a:pt x="925403" y="525221"/>
                  </a:cubicBezTo>
                  <a:lnTo>
                    <a:pt x="26557" y="525221"/>
                  </a:lnTo>
                  <a:cubicBezTo>
                    <a:pt x="11890" y="525221"/>
                    <a:pt x="0" y="513331"/>
                    <a:pt x="0" y="498664"/>
                  </a:cubicBezTo>
                  <a:lnTo>
                    <a:pt x="0" y="26557"/>
                  </a:lnTo>
                  <a:cubicBezTo>
                    <a:pt x="0" y="11890"/>
                    <a:pt x="11890" y="0"/>
                    <a:pt x="26557" y="0"/>
                  </a:cubicBezTo>
                  <a:close/>
                </a:path>
              </a:pathLst>
            </a:custGeom>
            <a:solidFill>
              <a:srgbClr val="FCFDFE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951960" cy="544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20195" y="6941108"/>
            <a:ext cx="4664403" cy="2734800"/>
            <a:chOff x="0" y="0"/>
            <a:chExt cx="951960" cy="55814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51960" cy="558147"/>
            </a:xfrm>
            <a:custGeom>
              <a:avLst/>
              <a:gdLst/>
              <a:ahLst/>
              <a:cxnLst/>
              <a:rect l="l" t="t" r="r" b="b"/>
              <a:pathLst>
                <a:path w="951960" h="558147">
                  <a:moveTo>
                    <a:pt x="26557" y="0"/>
                  </a:moveTo>
                  <a:lnTo>
                    <a:pt x="925403" y="0"/>
                  </a:lnTo>
                  <a:cubicBezTo>
                    <a:pt x="932446" y="0"/>
                    <a:pt x="939201" y="2798"/>
                    <a:pt x="944182" y="7778"/>
                  </a:cubicBezTo>
                  <a:cubicBezTo>
                    <a:pt x="949162" y="12759"/>
                    <a:pt x="951960" y="19513"/>
                    <a:pt x="951960" y="26557"/>
                  </a:cubicBezTo>
                  <a:lnTo>
                    <a:pt x="951960" y="531590"/>
                  </a:lnTo>
                  <a:cubicBezTo>
                    <a:pt x="951960" y="546257"/>
                    <a:pt x="940070" y="558147"/>
                    <a:pt x="925403" y="558147"/>
                  </a:cubicBezTo>
                  <a:lnTo>
                    <a:pt x="26557" y="558147"/>
                  </a:lnTo>
                  <a:cubicBezTo>
                    <a:pt x="11890" y="558147"/>
                    <a:pt x="0" y="546257"/>
                    <a:pt x="0" y="531590"/>
                  </a:cubicBezTo>
                  <a:lnTo>
                    <a:pt x="0" y="26557"/>
                  </a:lnTo>
                  <a:cubicBezTo>
                    <a:pt x="0" y="11890"/>
                    <a:pt x="11890" y="0"/>
                    <a:pt x="26557" y="0"/>
                  </a:cubicBezTo>
                  <a:close/>
                </a:path>
              </a:pathLst>
            </a:custGeom>
            <a:solidFill>
              <a:srgbClr val="FCFDFE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951960" cy="577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5400000" flipV="1">
            <a:off x="195715" y="4798380"/>
            <a:ext cx="2265691" cy="1226305"/>
          </a:xfrm>
          <a:custGeom>
            <a:avLst/>
            <a:gdLst/>
            <a:ahLst/>
            <a:cxnLst/>
            <a:rect l="l" t="t" r="r" b="b"/>
            <a:pathLst>
              <a:path w="2265691" h="1226305">
                <a:moveTo>
                  <a:pt x="0" y="1226305"/>
                </a:moveTo>
                <a:lnTo>
                  <a:pt x="2265691" y="1226305"/>
                </a:lnTo>
                <a:lnTo>
                  <a:pt x="2265691" y="0"/>
                </a:lnTo>
                <a:lnTo>
                  <a:pt x="0" y="0"/>
                </a:lnTo>
                <a:lnTo>
                  <a:pt x="0" y="12263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9" name="Freeform 19"/>
          <p:cNvSpPr/>
          <p:nvPr/>
        </p:nvSpPr>
        <p:spPr>
          <a:xfrm rot="5400000" flipV="1">
            <a:off x="206002" y="7702334"/>
            <a:ext cx="2265691" cy="1226305"/>
          </a:xfrm>
          <a:custGeom>
            <a:avLst/>
            <a:gdLst/>
            <a:ahLst/>
            <a:cxnLst/>
            <a:rect l="l" t="t" r="r" b="b"/>
            <a:pathLst>
              <a:path w="2265691" h="1226305">
                <a:moveTo>
                  <a:pt x="0" y="1226306"/>
                </a:moveTo>
                <a:lnTo>
                  <a:pt x="2265691" y="1226306"/>
                </a:lnTo>
                <a:lnTo>
                  <a:pt x="2265691" y="0"/>
                </a:lnTo>
                <a:lnTo>
                  <a:pt x="0" y="0"/>
                </a:lnTo>
                <a:lnTo>
                  <a:pt x="0" y="122630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0" name="Freeform 20"/>
          <p:cNvSpPr/>
          <p:nvPr/>
        </p:nvSpPr>
        <p:spPr>
          <a:xfrm rot="5400000" flipV="1">
            <a:off x="5780704" y="4717370"/>
            <a:ext cx="2265691" cy="1226305"/>
          </a:xfrm>
          <a:custGeom>
            <a:avLst/>
            <a:gdLst/>
            <a:ahLst/>
            <a:cxnLst/>
            <a:rect l="l" t="t" r="r" b="b"/>
            <a:pathLst>
              <a:path w="2265691" h="1226305">
                <a:moveTo>
                  <a:pt x="0" y="1226305"/>
                </a:moveTo>
                <a:lnTo>
                  <a:pt x="2265691" y="1226305"/>
                </a:lnTo>
                <a:lnTo>
                  <a:pt x="2265691" y="0"/>
                </a:lnTo>
                <a:lnTo>
                  <a:pt x="0" y="0"/>
                </a:lnTo>
                <a:lnTo>
                  <a:pt x="0" y="12263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1" name="Freeform 21"/>
          <p:cNvSpPr/>
          <p:nvPr/>
        </p:nvSpPr>
        <p:spPr>
          <a:xfrm rot="5400000" flipV="1">
            <a:off x="5780704" y="7695355"/>
            <a:ext cx="2265691" cy="1226305"/>
          </a:xfrm>
          <a:custGeom>
            <a:avLst/>
            <a:gdLst/>
            <a:ahLst/>
            <a:cxnLst/>
            <a:rect l="l" t="t" r="r" b="b"/>
            <a:pathLst>
              <a:path w="2265691" h="1226305">
                <a:moveTo>
                  <a:pt x="0" y="1226306"/>
                </a:moveTo>
                <a:lnTo>
                  <a:pt x="2265691" y="1226306"/>
                </a:lnTo>
                <a:lnTo>
                  <a:pt x="2265691" y="0"/>
                </a:lnTo>
                <a:lnTo>
                  <a:pt x="0" y="0"/>
                </a:lnTo>
                <a:lnTo>
                  <a:pt x="0" y="122630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2" name="Group 22"/>
          <p:cNvGrpSpPr/>
          <p:nvPr/>
        </p:nvGrpSpPr>
        <p:grpSpPr>
          <a:xfrm>
            <a:off x="11884623" y="1887726"/>
            <a:ext cx="6403377" cy="8399274"/>
            <a:chOff x="0" y="0"/>
            <a:chExt cx="8537836" cy="1119903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537811" cy="11199092"/>
            </a:xfrm>
            <a:custGeom>
              <a:avLst/>
              <a:gdLst/>
              <a:ahLst/>
              <a:cxnLst/>
              <a:rect l="l" t="t" r="r" b="b"/>
              <a:pathLst>
                <a:path w="8537811" h="11199092">
                  <a:moveTo>
                    <a:pt x="0" y="0"/>
                  </a:moveTo>
                  <a:lnTo>
                    <a:pt x="8537811" y="0"/>
                  </a:lnTo>
                  <a:lnTo>
                    <a:pt x="8537811" y="11199092"/>
                  </a:lnTo>
                  <a:lnTo>
                    <a:pt x="0" y="11199092"/>
                  </a:lnTo>
                  <a:close/>
                </a:path>
              </a:pathLst>
            </a:custGeom>
            <a:solidFill>
              <a:srgbClr val="FFEBB9">
                <a:alpha val="37647"/>
              </a:srgbClr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594897" y="4043787"/>
            <a:ext cx="4664403" cy="2573471"/>
            <a:chOff x="0" y="0"/>
            <a:chExt cx="951960" cy="52522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51960" cy="525221"/>
            </a:xfrm>
            <a:custGeom>
              <a:avLst/>
              <a:gdLst/>
              <a:ahLst/>
              <a:cxnLst/>
              <a:rect l="l" t="t" r="r" b="b"/>
              <a:pathLst>
                <a:path w="951960" h="525221">
                  <a:moveTo>
                    <a:pt x="26557" y="0"/>
                  </a:moveTo>
                  <a:lnTo>
                    <a:pt x="925403" y="0"/>
                  </a:lnTo>
                  <a:cubicBezTo>
                    <a:pt x="932446" y="0"/>
                    <a:pt x="939201" y="2798"/>
                    <a:pt x="944182" y="7778"/>
                  </a:cubicBezTo>
                  <a:cubicBezTo>
                    <a:pt x="949162" y="12759"/>
                    <a:pt x="951960" y="19513"/>
                    <a:pt x="951960" y="26557"/>
                  </a:cubicBezTo>
                  <a:lnTo>
                    <a:pt x="951960" y="498664"/>
                  </a:lnTo>
                  <a:cubicBezTo>
                    <a:pt x="951960" y="513331"/>
                    <a:pt x="940070" y="525221"/>
                    <a:pt x="925403" y="525221"/>
                  </a:cubicBezTo>
                  <a:lnTo>
                    <a:pt x="26557" y="525221"/>
                  </a:lnTo>
                  <a:cubicBezTo>
                    <a:pt x="11890" y="525221"/>
                    <a:pt x="0" y="513331"/>
                    <a:pt x="0" y="498664"/>
                  </a:cubicBezTo>
                  <a:lnTo>
                    <a:pt x="0" y="26557"/>
                  </a:lnTo>
                  <a:cubicBezTo>
                    <a:pt x="0" y="11890"/>
                    <a:pt x="11890" y="0"/>
                    <a:pt x="26557" y="0"/>
                  </a:cubicBezTo>
                  <a:close/>
                </a:path>
              </a:pathLst>
            </a:custGeom>
            <a:solidFill>
              <a:srgbClr val="FCFDFE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951960" cy="544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594897" y="6941108"/>
            <a:ext cx="4664403" cy="2734800"/>
            <a:chOff x="0" y="0"/>
            <a:chExt cx="951960" cy="55814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51960" cy="558147"/>
            </a:xfrm>
            <a:custGeom>
              <a:avLst/>
              <a:gdLst/>
              <a:ahLst/>
              <a:cxnLst/>
              <a:rect l="l" t="t" r="r" b="b"/>
              <a:pathLst>
                <a:path w="951960" h="558147">
                  <a:moveTo>
                    <a:pt x="26557" y="0"/>
                  </a:moveTo>
                  <a:lnTo>
                    <a:pt x="925403" y="0"/>
                  </a:lnTo>
                  <a:cubicBezTo>
                    <a:pt x="932446" y="0"/>
                    <a:pt x="939201" y="2798"/>
                    <a:pt x="944182" y="7778"/>
                  </a:cubicBezTo>
                  <a:cubicBezTo>
                    <a:pt x="949162" y="12759"/>
                    <a:pt x="951960" y="19513"/>
                    <a:pt x="951960" y="26557"/>
                  </a:cubicBezTo>
                  <a:lnTo>
                    <a:pt x="951960" y="531590"/>
                  </a:lnTo>
                  <a:cubicBezTo>
                    <a:pt x="951960" y="546257"/>
                    <a:pt x="940070" y="558147"/>
                    <a:pt x="925403" y="558147"/>
                  </a:cubicBezTo>
                  <a:lnTo>
                    <a:pt x="26557" y="558147"/>
                  </a:lnTo>
                  <a:cubicBezTo>
                    <a:pt x="11890" y="558147"/>
                    <a:pt x="0" y="546257"/>
                    <a:pt x="0" y="531590"/>
                  </a:cubicBezTo>
                  <a:lnTo>
                    <a:pt x="0" y="26557"/>
                  </a:lnTo>
                  <a:cubicBezTo>
                    <a:pt x="0" y="11890"/>
                    <a:pt x="11890" y="0"/>
                    <a:pt x="26557" y="0"/>
                  </a:cubicBezTo>
                  <a:close/>
                </a:path>
              </a:pathLst>
            </a:custGeom>
            <a:solidFill>
              <a:srgbClr val="FCFDFE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951960" cy="577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rot="5400000" flipV="1">
            <a:off x="11355405" y="4717370"/>
            <a:ext cx="2265691" cy="1226305"/>
          </a:xfrm>
          <a:custGeom>
            <a:avLst/>
            <a:gdLst/>
            <a:ahLst/>
            <a:cxnLst/>
            <a:rect l="l" t="t" r="r" b="b"/>
            <a:pathLst>
              <a:path w="2265691" h="1226305">
                <a:moveTo>
                  <a:pt x="0" y="1226305"/>
                </a:moveTo>
                <a:lnTo>
                  <a:pt x="2265691" y="1226305"/>
                </a:lnTo>
                <a:lnTo>
                  <a:pt x="2265691" y="0"/>
                </a:lnTo>
                <a:lnTo>
                  <a:pt x="0" y="0"/>
                </a:lnTo>
                <a:lnTo>
                  <a:pt x="0" y="12263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1" name="Freeform 31"/>
          <p:cNvSpPr/>
          <p:nvPr/>
        </p:nvSpPr>
        <p:spPr>
          <a:xfrm rot="5400000" flipV="1">
            <a:off x="11355405" y="7695355"/>
            <a:ext cx="2265691" cy="1226305"/>
          </a:xfrm>
          <a:custGeom>
            <a:avLst/>
            <a:gdLst/>
            <a:ahLst/>
            <a:cxnLst/>
            <a:rect l="l" t="t" r="r" b="b"/>
            <a:pathLst>
              <a:path w="2265691" h="1226305">
                <a:moveTo>
                  <a:pt x="0" y="1226306"/>
                </a:moveTo>
                <a:lnTo>
                  <a:pt x="2265691" y="1226306"/>
                </a:lnTo>
                <a:lnTo>
                  <a:pt x="2265691" y="0"/>
                </a:lnTo>
                <a:lnTo>
                  <a:pt x="0" y="0"/>
                </a:lnTo>
                <a:lnTo>
                  <a:pt x="0" y="122630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2" name="Freeform 32"/>
          <p:cNvSpPr/>
          <p:nvPr/>
        </p:nvSpPr>
        <p:spPr>
          <a:xfrm>
            <a:off x="8804788" y="1887726"/>
            <a:ext cx="2525400" cy="2156061"/>
          </a:xfrm>
          <a:custGeom>
            <a:avLst/>
            <a:gdLst/>
            <a:ahLst/>
            <a:cxnLst/>
            <a:rect l="l" t="t" r="r" b="b"/>
            <a:pathLst>
              <a:path w="2525400" h="2156061">
                <a:moveTo>
                  <a:pt x="0" y="0"/>
                </a:moveTo>
                <a:lnTo>
                  <a:pt x="2525400" y="0"/>
                </a:lnTo>
                <a:lnTo>
                  <a:pt x="2525400" y="2156061"/>
                </a:lnTo>
                <a:lnTo>
                  <a:pt x="0" y="21560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3" name="Freeform 33"/>
          <p:cNvSpPr/>
          <p:nvPr/>
        </p:nvSpPr>
        <p:spPr>
          <a:xfrm>
            <a:off x="2422804" y="1865943"/>
            <a:ext cx="3490612" cy="2177844"/>
          </a:xfrm>
          <a:custGeom>
            <a:avLst/>
            <a:gdLst/>
            <a:ahLst/>
            <a:cxnLst/>
            <a:rect l="l" t="t" r="r" b="b"/>
            <a:pathLst>
              <a:path w="3490612" h="2177844">
                <a:moveTo>
                  <a:pt x="0" y="0"/>
                </a:moveTo>
                <a:lnTo>
                  <a:pt x="3490612" y="0"/>
                </a:lnTo>
                <a:lnTo>
                  <a:pt x="3490612" y="2177844"/>
                </a:lnTo>
                <a:lnTo>
                  <a:pt x="0" y="21778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98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4" name="Freeform 34"/>
          <p:cNvSpPr/>
          <p:nvPr/>
        </p:nvSpPr>
        <p:spPr>
          <a:xfrm>
            <a:off x="7021837" y="2878150"/>
            <a:ext cx="2122163" cy="1165636"/>
          </a:xfrm>
          <a:custGeom>
            <a:avLst/>
            <a:gdLst/>
            <a:ahLst/>
            <a:cxnLst/>
            <a:rect l="l" t="t" r="r" b="b"/>
            <a:pathLst>
              <a:path w="2122163" h="1165636">
                <a:moveTo>
                  <a:pt x="0" y="0"/>
                </a:moveTo>
                <a:lnTo>
                  <a:pt x="2122163" y="0"/>
                </a:lnTo>
                <a:lnTo>
                  <a:pt x="2122163" y="1165637"/>
                </a:lnTo>
                <a:lnTo>
                  <a:pt x="0" y="11656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105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5" name="Freeform 35"/>
          <p:cNvSpPr/>
          <p:nvPr/>
        </p:nvSpPr>
        <p:spPr>
          <a:xfrm>
            <a:off x="12598998" y="2465109"/>
            <a:ext cx="4660302" cy="1578677"/>
          </a:xfrm>
          <a:custGeom>
            <a:avLst/>
            <a:gdLst/>
            <a:ahLst/>
            <a:cxnLst/>
            <a:rect l="l" t="t" r="r" b="b"/>
            <a:pathLst>
              <a:path w="4660302" h="1578677">
                <a:moveTo>
                  <a:pt x="0" y="0"/>
                </a:moveTo>
                <a:lnTo>
                  <a:pt x="4660302" y="0"/>
                </a:lnTo>
                <a:lnTo>
                  <a:pt x="4660302" y="1578678"/>
                </a:lnTo>
                <a:lnTo>
                  <a:pt x="0" y="15786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6" name="Freeform 36"/>
          <p:cNvSpPr/>
          <p:nvPr/>
        </p:nvSpPr>
        <p:spPr>
          <a:xfrm>
            <a:off x="15344932" y="2180220"/>
            <a:ext cx="2270210" cy="1863566"/>
          </a:xfrm>
          <a:custGeom>
            <a:avLst/>
            <a:gdLst/>
            <a:ahLst/>
            <a:cxnLst/>
            <a:rect l="l" t="t" r="r" b="b"/>
            <a:pathLst>
              <a:path w="2270210" h="1863566">
                <a:moveTo>
                  <a:pt x="0" y="0"/>
                </a:moveTo>
                <a:lnTo>
                  <a:pt x="2270210" y="0"/>
                </a:lnTo>
                <a:lnTo>
                  <a:pt x="2270210" y="1863567"/>
                </a:lnTo>
                <a:lnTo>
                  <a:pt x="0" y="18635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146" r="-2146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7" name="Freeform 37"/>
          <p:cNvSpPr/>
          <p:nvPr/>
        </p:nvSpPr>
        <p:spPr>
          <a:xfrm>
            <a:off x="1341703" y="2701485"/>
            <a:ext cx="2118029" cy="1342301"/>
          </a:xfrm>
          <a:custGeom>
            <a:avLst/>
            <a:gdLst/>
            <a:ahLst/>
            <a:cxnLst/>
            <a:rect l="l" t="t" r="r" b="b"/>
            <a:pathLst>
              <a:path w="2118029" h="1342301">
                <a:moveTo>
                  <a:pt x="0" y="0"/>
                </a:moveTo>
                <a:lnTo>
                  <a:pt x="2118029" y="0"/>
                </a:lnTo>
                <a:lnTo>
                  <a:pt x="2118029" y="1342302"/>
                </a:lnTo>
                <a:lnTo>
                  <a:pt x="0" y="13423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8" name="Freeform 38"/>
          <p:cNvSpPr/>
          <p:nvPr/>
        </p:nvSpPr>
        <p:spPr>
          <a:xfrm>
            <a:off x="1065271" y="5135101"/>
            <a:ext cx="552864" cy="552864"/>
          </a:xfrm>
          <a:custGeom>
            <a:avLst/>
            <a:gdLst/>
            <a:ahLst/>
            <a:cxnLst/>
            <a:rect l="l" t="t" r="r" b="b"/>
            <a:pathLst>
              <a:path w="552864" h="552864">
                <a:moveTo>
                  <a:pt x="0" y="0"/>
                </a:moveTo>
                <a:lnTo>
                  <a:pt x="552864" y="0"/>
                </a:lnTo>
                <a:lnTo>
                  <a:pt x="552864" y="552864"/>
                </a:lnTo>
                <a:lnTo>
                  <a:pt x="0" y="5528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9" name="Freeform 39"/>
          <p:cNvSpPr/>
          <p:nvPr/>
        </p:nvSpPr>
        <p:spPr>
          <a:xfrm>
            <a:off x="6665688" y="5054090"/>
            <a:ext cx="552864" cy="552864"/>
          </a:xfrm>
          <a:custGeom>
            <a:avLst/>
            <a:gdLst/>
            <a:ahLst/>
            <a:cxnLst/>
            <a:rect l="l" t="t" r="r" b="b"/>
            <a:pathLst>
              <a:path w="552864" h="552864">
                <a:moveTo>
                  <a:pt x="0" y="0"/>
                </a:moveTo>
                <a:lnTo>
                  <a:pt x="552864" y="0"/>
                </a:lnTo>
                <a:lnTo>
                  <a:pt x="552864" y="552864"/>
                </a:lnTo>
                <a:lnTo>
                  <a:pt x="0" y="5528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0" name="Freeform 40"/>
          <p:cNvSpPr/>
          <p:nvPr/>
        </p:nvSpPr>
        <p:spPr>
          <a:xfrm>
            <a:off x="12237048" y="5054090"/>
            <a:ext cx="552864" cy="552864"/>
          </a:xfrm>
          <a:custGeom>
            <a:avLst/>
            <a:gdLst/>
            <a:ahLst/>
            <a:cxnLst/>
            <a:rect l="l" t="t" r="r" b="b"/>
            <a:pathLst>
              <a:path w="552864" h="552864">
                <a:moveTo>
                  <a:pt x="0" y="0"/>
                </a:moveTo>
                <a:lnTo>
                  <a:pt x="552864" y="0"/>
                </a:lnTo>
                <a:lnTo>
                  <a:pt x="552864" y="552864"/>
                </a:lnTo>
                <a:lnTo>
                  <a:pt x="0" y="5528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1" name="Freeform 41"/>
          <p:cNvSpPr/>
          <p:nvPr/>
        </p:nvSpPr>
        <p:spPr>
          <a:xfrm>
            <a:off x="1028700" y="8200041"/>
            <a:ext cx="599721" cy="230893"/>
          </a:xfrm>
          <a:custGeom>
            <a:avLst/>
            <a:gdLst/>
            <a:ahLst/>
            <a:cxnLst/>
            <a:rect l="l" t="t" r="r" b="b"/>
            <a:pathLst>
              <a:path w="599721" h="230893">
                <a:moveTo>
                  <a:pt x="0" y="0"/>
                </a:moveTo>
                <a:lnTo>
                  <a:pt x="599721" y="0"/>
                </a:lnTo>
                <a:lnTo>
                  <a:pt x="599721" y="230892"/>
                </a:lnTo>
                <a:lnTo>
                  <a:pt x="0" y="2308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2" name="TextBox 42"/>
          <p:cNvSpPr txBox="1"/>
          <p:nvPr/>
        </p:nvSpPr>
        <p:spPr>
          <a:xfrm>
            <a:off x="1445494" y="2039882"/>
            <a:ext cx="2202580" cy="547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ภาครัฐ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117245" y="2039882"/>
            <a:ext cx="2495302" cy="547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ภาคเอกชน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598998" y="2039882"/>
            <a:ext cx="2808299" cy="547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ภาคประชาชน</a:t>
            </a:r>
          </a:p>
        </p:txBody>
      </p:sp>
      <p:sp>
        <p:nvSpPr>
          <p:cNvPr id="45" name="Freeform 45"/>
          <p:cNvSpPr/>
          <p:nvPr/>
        </p:nvSpPr>
        <p:spPr>
          <a:xfrm>
            <a:off x="6642259" y="8193062"/>
            <a:ext cx="599721" cy="230893"/>
          </a:xfrm>
          <a:custGeom>
            <a:avLst/>
            <a:gdLst/>
            <a:ahLst/>
            <a:cxnLst/>
            <a:rect l="l" t="t" r="r" b="b"/>
            <a:pathLst>
              <a:path w="599721" h="230893">
                <a:moveTo>
                  <a:pt x="0" y="0"/>
                </a:moveTo>
                <a:lnTo>
                  <a:pt x="599722" y="0"/>
                </a:lnTo>
                <a:lnTo>
                  <a:pt x="599722" y="230892"/>
                </a:lnTo>
                <a:lnTo>
                  <a:pt x="0" y="2308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6" name="Freeform 46"/>
          <p:cNvSpPr/>
          <p:nvPr/>
        </p:nvSpPr>
        <p:spPr>
          <a:xfrm>
            <a:off x="12213619" y="8193062"/>
            <a:ext cx="599721" cy="230893"/>
          </a:xfrm>
          <a:custGeom>
            <a:avLst/>
            <a:gdLst/>
            <a:ahLst/>
            <a:cxnLst/>
            <a:rect l="l" t="t" r="r" b="b"/>
            <a:pathLst>
              <a:path w="599721" h="230893">
                <a:moveTo>
                  <a:pt x="0" y="0"/>
                </a:moveTo>
                <a:lnTo>
                  <a:pt x="599722" y="0"/>
                </a:lnTo>
                <a:lnTo>
                  <a:pt x="599722" y="230892"/>
                </a:lnTo>
                <a:lnTo>
                  <a:pt x="0" y="2308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7" name="TextBox 47"/>
          <p:cNvSpPr txBox="1"/>
          <p:nvPr/>
        </p:nvSpPr>
        <p:spPr>
          <a:xfrm>
            <a:off x="1572291" y="4159577"/>
            <a:ext cx="4453662" cy="266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3"/>
              </a:lnSpc>
            </a:pPr>
            <a:r>
              <a:rPr lang="en-US" sz="151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เกิดการปฏิรูปโครงสร้างสำคัญ เช่น ธรรมาภิบาล </a:t>
            </a:r>
          </a:p>
          <a:p>
            <a:pPr algn="ctr">
              <a:lnSpc>
                <a:spcPts val="2123"/>
              </a:lnSpc>
            </a:pPr>
            <a:r>
              <a:rPr lang="en-US" sz="151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ความโปร่งใส การลดคอร์รัปชัน ระบบภาษี </a:t>
            </a:r>
          </a:p>
          <a:p>
            <a:pPr algn="ctr">
              <a:lnSpc>
                <a:spcPts val="2123"/>
              </a:lnSpc>
            </a:pPr>
            <a:r>
              <a:rPr lang="en-US" sz="151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และการแข่งขันทางการค้าที่เป็นธรรม</a:t>
            </a:r>
          </a:p>
          <a:p>
            <a:pPr algn="ctr">
              <a:lnSpc>
                <a:spcPts val="2123"/>
              </a:lnSpc>
            </a:pPr>
            <a:endParaRPr lang="en-US" sz="1516" b="1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23"/>
              </a:lnSpc>
            </a:pPr>
            <a:r>
              <a:rPr lang="en-US" sz="151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นำนโยบายและแนวปฏิบัติที่ดีของประเทศสมาชิก</a:t>
            </a:r>
          </a:p>
          <a:p>
            <a:pPr algn="ctr">
              <a:lnSpc>
                <a:spcPts val="2123"/>
              </a:lnSpc>
            </a:pPr>
            <a:r>
              <a:rPr lang="en-US" sz="151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มาปรับใช้ให้เหมาะกับบริบทของไทย</a:t>
            </a:r>
          </a:p>
          <a:p>
            <a:pPr algn="ctr">
              <a:lnSpc>
                <a:spcPts val="2123"/>
              </a:lnSpc>
            </a:pPr>
            <a:endParaRPr lang="en-US" sz="1516" b="1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23"/>
              </a:lnSpc>
            </a:pPr>
            <a:r>
              <a:rPr lang="en-US" sz="151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ได้รับการประเมินตามมาตรฐานสากลอย่างต่อเนื่อง</a:t>
            </a:r>
          </a:p>
          <a:p>
            <a:pPr algn="ctr">
              <a:lnSpc>
                <a:spcPts val="2123"/>
              </a:lnSpc>
            </a:pPr>
            <a:r>
              <a:rPr lang="en-US" sz="151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และยกระดับศักยภาพข้าราชการไทย</a:t>
            </a:r>
          </a:p>
          <a:p>
            <a:pPr algn="ctr">
              <a:lnSpc>
                <a:spcPts val="2123"/>
              </a:lnSpc>
            </a:pPr>
            <a:endParaRPr lang="en-US" sz="1516" b="1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412147" y="7089129"/>
            <a:ext cx="4773949" cy="2935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5"/>
              </a:lnSpc>
            </a:pPr>
            <a:r>
              <a:rPr lang="en-US" sz="1518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ต้องใช้เวลาในการปรับกฎหมาย นโยบาย และแนวปฏิบัติ</a:t>
            </a:r>
          </a:p>
          <a:p>
            <a:pPr algn="ctr">
              <a:lnSpc>
                <a:spcPts val="2125"/>
              </a:lnSpc>
            </a:pPr>
            <a:r>
              <a:rPr lang="en-US" sz="1518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ให้สอดคล้องกับมาตรฐาน OECD</a:t>
            </a:r>
          </a:p>
          <a:p>
            <a:pPr algn="ctr">
              <a:lnSpc>
                <a:spcPts val="2125"/>
              </a:lnSpc>
            </a:pPr>
            <a:endParaRPr lang="en-US" sz="1518" b="1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25"/>
              </a:lnSpc>
            </a:pPr>
            <a:r>
              <a:rPr lang="en-US" sz="1518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ภาระงานและงบประมาณเพิ่มขึ้น เช่น</a:t>
            </a:r>
          </a:p>
          <a:p>
            <a:pPr algn="ctr">
              <a:lnSpc>
                <a:spcPts val="2125"/>
              </a:lnSpc>
            </a:pPr>
            <a:r>
              <a:rPr lang="en-US" sz="1518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ค่าสมาชิกรายปี ค่าเดินทางประชุม</a:t>
            </a:r>
          </a:p>
          <a:p>
            <a:pPr algn="ctr">
              <a:lnSpc>
                <a:spcPts val="2125"/>
              </a:lnSpc>
            </a:pPr>
            <a:r>
              <a:rPr lang="en-US" sz="1518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และการเตรียมบุคลากรที่มีศักยภาพ</a:t>
            </a:r>
          </a:p>
          <a:p>
            <a:pPr algn="ctr">
              <a:lnSpc>
                <a:spcPts val="2125"/>
              </a:lnSpc>
            </a:pPr>
            <a:endParaRPr lang="en-US" sz="1518" b="1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25"/>
              </a:lnSpc>
            </a:pPr>
            <a:r>
              <a:rPr lang="en-US" sz="1518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อาจสูญเสียสิทธิประโยชน์บางด้านจากสถานะ</a:t>
            </a:r>
          </a:p>
          <a:p>
            <a:pPr algn="ctr">
              <a:lnSpc>
                <a:spcPts val="2125"/>
              </a:lnSpc>
            </a:pPr>
            <a:r>
              <a:rPr lang="en-US" sz="1518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ประเทศกำลังพัฒนา (ทั้งด้านภาษีและไม่ใช่ภาษี)</a:t>
            </a:r>
          </a:p>
          <a:p>
            <a:pPr algn="ctr">
              <a:lnSpc>
                <a:spcPts val="2125"/>
              </a:lnSpc>
            </a:pPr>
            <a:endParaRPr lang="en-US" sz="1518" b="1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25"/>
              </a:lnSpc>
            </a:pPr>
            <a:endParaRPr lang="en-US" sz="1518" b="1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7021837" y="4339859"/>
            <a:ext cx="4662761" cy="2207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6"/>
              </a:lnSpc>
            </a:pPr>
            <a:r>
              <a:rPr lang="en-US" sz="1583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บริษัทไทยยกระดับมาตรฐานการดำเนินธุรกิจ</a:t>
            </a:r>
          </a:p>
          <a:p>
            <a:pPr algn="ctr">
              <a:lnSpc>
                <a:spcPts val="2216"/>
              </a:lnSpc>
            </a:pPr>
            <a:r>
              <a:rPr lang="en-US" sz="1583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อย่างมีความรับผิดชอบ (RBC) </a:t>
            </a:r>
          </a:p>
          <a:p>
            <a:pPr algn="ctr">
              <a:lnSpc>
                <a:spcPts val="2216"/>
              </a:lnSpc>
            </a:pPr>
            <a:r>
              <a:rPr lang="en-US" sz="1583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และแข่งขันในตลาดโลกได้ดีขึ้น</a:t>
            </a:r>
          </a:p>
          <a:p>
            <a:pPr algn="ctr">
              <a:lnSpc>
                <a:spcPts val="2216"/>
              </a:lnSpc>
            </a:pPr>
            <a:endParaRPr lang="en-US" sz="1583" b="1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216"/>
              </a:lnSpc>
            </a:pPr>
            <a:r>
              <a:rPr lang="en-US" sz="1583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นักลงทุนไทยสามารถลงทุนโดยตรง</a:t>
            </a:r>
          </a:p>
          <a:p>
            <a:pPr algn="ctr">
              <a:lnSpc>
                <a:spcPts val="2216"/>
              </a:lnSpc>
            </a:pPr>
            <a:r>
              <a:rPr lang="en-US" sz="1583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ในต่างประเทศ (Outward FDI) โดยเฉพาะ</a:t>
            </a:r>
          </a:p>
          <a:p>
            <a:pPr algn="ctr">
              <a:lnSpc>
                <a:spcPts val="2216"/>
              </a:lnSpc>
            </a:pPr>
            <a:r>
              <a:rPr lang="en-US" sz="1583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ประเทศสมาชิก OECD ได้สะดวกมากขึ้น</a:t>
            </a:r>
          </a:p>
          <a:p>
            <a:pPr algn="ctr">
              <a:lnSpc>
                <a:spcPts val="2216"/>
              </a:lnSpc>
            </a:pPr>
            <a:endParaRPr lang="en-US" sz="1583" b="1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7117245" y="7006062"/>
            <a:ext cx="4546504" cy="2506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4"/>
              </a:lnSpc>
            </a:pPr>
            <a:r>
              <a:rPr lang="en-US" sz="13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การเคลื่อนย้ายเงินทุนระยะสั้น</a:t>
            </a:r>
            <a:r>
              <a:rPr lang="en-US" sz="13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</a:p>
          <a:p>
            <a:pPr algn="ctr">
              <a:lnSpc>
                <a:spcPts val="2164"/>
              </a:lnSpc>
            </a:pPr>
            <a:r>
              <a:rPr lang="en-US" sz="13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เช่น</a:t>
            </a:r>
            <a:r>
              <a:rPr lang="en-US" sz="13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13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ตลาดการเงินและสินเชื่อ</a:t>
            </a:r>
            <a:r>
              <a:rPr lang="en-US" sz="13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13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อาจทำให้เกิดความผันผวน</a:t>
            </a:r>
            <a:endParaRPr lang="en-US" sz="1300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64"/>
              </a:lnSpc>
            </a:pPr>
            <a:r>
              <a:rPr lang="en-US" sz="13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ของอัตราแลกเปลี่ยนจากการไหลเข้า</a:t>
            </a:r>
            <a:r>
              <a:rPr lang="en-US" sz="13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–</a:t>
            </a:r>
            <a:r>
              <a:rPr lang="en-US" sz="13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ออกของเงินทุนอย่างรวดเร็ว</a:t>
            </a:r>
            <a:endParaRPr lang="en-US" sz="1300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64"/>
              </a:lnSpc>
            </a:pPr>
            <a:endParaRPr lang="en-US" sz="1300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64"/>
              </a:lnSpc>
            </a:pPr>
            <a:r>
              <a:rPr lang="en-US" sz="13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การลงทุนโดยตรงจากต่างประเทศ</a:t>
            </a:r>
            <a:r>
              <a:rPr lang="en-US" sz="13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(FDI) </a:t>
            </a:r>
          </a:p>
          <a:p>
            <a:pPr algn="ctr">
              <a:lnSpc>
                <a:spcPts val="2164"/>
              </a:lnSpc>
            </a:pPr>
            <a:r>
              <a:rPr lang="en-US" sz="13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อาจเพิ่มการแข่งขันต่อผู้ประกอบการไทยในบางสาขา</a:t>
            </a:r>
            <a:r>
              <a:rPr lang="en-US" sz="13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</a:p>
          <a:p>
            <a:pPr algn="ctr">
              <a:lnSpc>
                <a:spcPts val="2164"/>
              </a:lnSpc>
            </a:pPr>
            <a:r>
              <a:rPr lang="en-US" sz="13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เช่น</a:t>
            </a:r>
            <a:r>
              <a:rPr lang="en-US" sz="13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13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ธุรกิจการเงินและการให้กู้ยืมในเครือ</a:t>
            </a:r>
            <a:endParaRPr lang="en-US" sz="1300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64"/>
              </a:lnSpc>
            </a:pPr>
            <a:r>
              <a:rPr lang="en-US" sz="13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ธุรกิจสำนักงานตัวแทน</a:t>
            </a:r>
            <a:r>
              <a:rPr lang="en-US" sz="13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13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ธุรกิจก่อสร้างและวิศวกรรม</a:t>
            </a:r>
            <a:endParaRPr lang="en-US" sz="1300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64"/>
              </a:lnSpc>
            </a:pPr>
            <a:r>
              <a:rPr lang="en-US" sz="13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ธุรกิจค้าปลีกและค้าส่ง</a:t>
            </a:r>
            <a:endParaRPr lang="en-US" sz="1300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2702518" y="4217595"/>
            <a:ext cx="4453262" cy="2442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3"/>
              </a:lnSpc>
            </a:pPr>
            <a:r>
              <a:rPr lang="en-US" sz="171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เข้าถึงข้อมูลการประเมินประเทศได้มากขึ้น </a:t>
            </a:r>
          </a:p>
          <a:p>
            <a:pPr algn="ctr">
              <a:lnSpc>
                <a:spcPts val="2403"/>
              </a:lnSpc>
            </a:pPr>
            <a:r>
              <a:rPr lang="en-US" sz="171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เพิ่มความโปร่งใสและอำนาจในการตรวจสอบ</a:t>
            </a:r>
          </a:p>
          <a:p>
            <a:pPr algn="ctr">
              <a:lnSpc>
                <a:spcPts val="2403"/>
              </a:lnSpc>
            </a:pPr>
            <a:r>
              <a:rPr lang="en-US" sz="171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การทำงานของภาครัฐ</a:t>
            </a:r>
          </a:p>
          <a:p>
            <a:pPr algn="ctr">
              <a:lnSpc>
                <a:spcPts val="2403"/>
              </a:lnSpc>
            </a:pPr>
            <a:endParaRPr lang="en-US" sz="1716" b="1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403"/>
              </a:lnSpc>
            </a:pPr>
            <a:r>
              <a:rPr lang="en-US" sz="171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คุณภาพชีวิตดีขึ้นจากมาตรฐานสากล</a:t>
            </a:r>
          </a:p>
          <a:p>
            <a:pPr algn="ctr">
              <a:lnSpc>
                <a:spcPts val="2403"/>
              </a:lnSpc>
            </a:pPr>
            <a:r>
              <a:rPr lang="en-US" sz="171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ทั้งด้านการศึกษา ความเป็นอยู่ และรายได้ </a:t>
            </a:r>
          </a:p>
          <a:p>
            <a:pPr algn="ctr">
              <a:lnSpc>
                <a:spcPts val="2403"/>
              </a:lnSpc>
            </a:pPr>
            <a:r>
              <a:rPr lang="en-US" sz="171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จากเศรษฐกิจและการลงทุนที่เพิ่มขึ้น</a:t>
            </a:r>
          </a:p>
          <a:p>
            <a:pPr algn="ctr">
              <a:lnSpc>
                <a:spcPts val="2403"/>
              </a:lnSpc>
            </a:pPr>
            <a:endParaRPr lang="en-US" sz="1716" b="1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2993725" y="7813033"/>
            <a:ext cx="4133683" cy="943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6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เผชิญการแข่งขันที่สูงขึ้นในตลาดแรงงานและการประกอบอาชีพ</a:t>
            </a:r>
            <a:r>
              <a:rPr lang="en-US" sz="16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16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โดยเฉพาะผู้ที่ทำงาน</a:t>
            </a:r>
            <a:endParaRPr lang="en-US" sz="1600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474"/>
              </a:lnSpc>
            </a:pPr>
            <a:r>
              <a:rPr lang="en-US" sz="16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ในองค์กรที่ต้องปรับตามมาตรฐาน</a:t>
            </a:r>
            <a:r>
              <a:rPr lang="en-US" sz="16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320631" y="209673"/>
            <a:ext cx="3216244" cy="817337"/>
            <a:chOff x="0" y="0"/>
            <a:chExt cx="4288326" cy="1089783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634674" cy="1089783"/>
            </a:xfrm>
            <a:custGeom>
              <a:avLst/>
              <a:gdLst/>
              <a:ahLst/>
              <a:cxnLst/>
              <a:rect l="l" t="t" r="r" b="b"/>
              <a:pathLst>
                <a:path w="1634674" h="1089783">
                  <a:moveTo>
                    <a:pt x="0" y="0"/>
                  </a:moveTo>
                  <a:lnTo>
                    <a:pt x="1634674" y="0"/>
                  </a:lnTo>
                  <a:lnTo>
                    <a:pt x="1634674" y="1089783"/>
                  </a:lnTo>
                  <a:lnTo>
                    <a:pt x="0" y="1089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1303582" y="324421"/>
              <a:ext cx="2984744" cy="40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  <a:spcBef>
                  <a:spcPct val="0"/>
                </a:spcBef>
              </a:pPr>
              <a:r>
                <a:rPr lang="en-US" sz="1818" b="1" i="1">
                  <a:solidFill>
                    <a:srgbClr val="6893BF"/>
                  </a:solidFill>
                  <a:latin typeface="Public Sans 2 Bold Italics"/>
                  <a:ea typeface="Public Sans 2 Bold Italics"/>
                  <a:cs typeface="Public Sans 2 Bold Italics"/>
                  <a:sym typeface="Public Sans 2 Bold Italics"/>
                </a:rPr>
                <a:t>NESDC</a:t>
              </a:r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3727126" y="315063"/>
            <a:ext cx="10833748" cy="144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0"/>
              </a:lnSpc>
            </a:pPr>
            <a:r>
              <a:rPr lang="en-US" sz="4939" b="1" spc="-123">
                <a:solidFill>
                  <a:srgbClr val="0F4983"/>
                </a:solidFill>
                <a:latin typeface="Public Sans 2 Heavy"/>
                <a:ea typeface="Public Sans 2 Heavy"/>
                <a:cs typeface="Public Sans 2 Heavy"/>
                <a:sym typeface="Public Sans 2 Heavy"/>
              </a:rPr>
              <a:t>ประโยชน์และผลกระทบต่อภาคส่วนต่าง ๆ </a:t>
            </a:r>
          </a:p>
          <a:p>
            <a:pPr algn="ctr">
              <a:lnSpc>
                <a:spcPts val="5680"/>
              </a:lnSpc>
            </a:pPr>
            <a:r>
              <a:rPr lang="en-US" sz="4939" b="1" spc="-123">
                <a:solidFill>
                  <a:srgbClr val="0F4983"/>
                </a:solidFill>
                <a:latin typeface="Public Sans 2 Heavy"/>
                <a:ea typeface="Public Sans 2 Heavy"/>
                <a:cs typeface="Public Sans 2 Heavy"/>
                <a:sym typeface="Public Sans 2 Heavy"/>
              </a:rPr>
              <a:t>จากการเข้าเป็นสมาชิก OECD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16448304" y="1588630"/>
            <a:ext cx="1535299" cy="554627"/>
            <a:chOff x="0" y="0"/>
            <a:chExt cx="2047065" cy="739502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047065" cy="739502"/>
            </a:xfrm>
            <a:custGeom>
              <a:avLst/>
              <a:gdLst/>
              <a:ahLst/>
              <a:cxnLst/>
              <a:rect l="l" t="t" r="r" b="b"/>
              <a:pathLst>
                <a:path w="2047065" h="739502">
                  <a:moveTo>
                    <a:pt x="0" y="0"/>
                  </a:moveTo>
                  <a:lnTo>
                    <a:pt x="2047065" y="0"/>
                  </a:lnTo>
                  <a:lnTo>
                    <a:pt x="2047065" y="739502"/>
                  </a:lnTo>
                  <a:lnTo>
                    <a:pt x="0" y="739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167504" y="220333"/>
              <a:ext cx="1712057" cy="298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727"/>
                </a:lnSpc>
              </a:pPr>
              <a:r>
                <a:rPr lang="en-US" sz="1501" spc="-37">
                  <a:solidFill>
                    <a:srgbClr val="0F4983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วิเคราะห์โดย สศช.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7504815" y="9503815"/>
            <a:ext cx="816965" cy="816965"/>
            <a:chOff x="0" y="0"/>
            <a:chExt cx="1089286" cy="1089286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14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1866242"/>
            <a:ext cx="9144000" cy="7881988"/>
            <a:chOff x="0" y="0"/>
            <a:chExt cx="12192000" cy="105093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1972" cy="10509377"/>
            </a:xfrm>
            <a:custGeom>
              <a:avLst/>
              <a:gdLst/>
              <a:ahLst/>
              <a:cxnLst/>
              <a:rect l="l" t="t" r="r" b="b"/>
              <a:pathLst>
                <a:path w="12191972" h="10509377">
                  <a:moveTo>
                    <a:pt x="0" y="0"/>
                  </a:moveTo>
                  <a:lnTo>
                    <a:pt x="12191972" y="0"/>
                  </a:lnTo>
                  <a:lnTo>
                    <a:pt x="12191972" y="10509377"/>
                  </a:lnTo>
                  <a:lnTo>
                    <a:pt x="0" y="10509377"/>
                  </a:lnTo>
                  <a:close/>
                </a:path>
              </a:pathLst>
            </a:custGeom>
            <a:solidFill>
              <a:srgbClr val="DEF1EE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9816" y="1866242"/>
            <a:ext cx="9173816" cy="7892560"/>
            <a:chOff x="0" y="0"/>
            <a:chExt cx="12231755" cy="105234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31720" cy="10523474"/>
            </a:xfrm>
            <a:custGeom>
              <a:avLst/>
              <a:gdLst/>
              <a:ahLst/>
              <a:cxnLst/>
              <a:rect l="l" t="t" r="r" b="b"/>
              <a:pathLst>
                <a:path w="12231720" h="10523474">
                  <a:moveTo>
                    <a:pt x="0" y="0"/>
                  </a:moveTo>
                  <a:lnTo>
                    <a:pt x="12231720" y="0"/>
                  </a:lnTo>
                  <a:lnTo>
                    <a:pt x="12231720" y="10523474"/>
                  </a:lnTo>
                  <a:lnTo>
                    <a:pt x="0" y="10523474"/>
                  </a:lnTo>
                  <a:close/>
                </a:path>
              </a:pathLst>
            </a:custGeom>
            <a:solidFill>
              <a:srgbClr val="DEEEFF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6" name="Freeform 6"/>
          <p:cNvSpPr/>
          <p:nvPr/>
        </p:nvSpPr>
        <p:spPr>
          <a:xfrm>
            <a:off x="4177393" y="1881805"/>
            <a:ext cx="4649349" cy="877565"/>
          </a:xfrm>
          <a:custGeom>
            <a:avLst/>
            <a:gdLst/>
            <a:ahLst/>
            <a:cxnLst/>
            <a:rect l="l" t="t" r="r" b="b"/>
            <a:pathLst>
              <a:path w="4649349" h="877565">
                <a:moveTo>
                  <a:pt x="0" y="0"/>
                </a:moveTo>
                <a:lnTo>
                  <a:pt x="4649349" y="0"/>
                </a:lnTo>
                <a:lnTo>
                  <a:pt x="4649349" y="877565"/>
                </a:lnTo>
                <a:lnTo>
                  <a:pt x="0" y="8775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flipH="1">
            <a:off x="9912354" y="1881805"/>
            <a:ext cx="4649349" cy="877565"/>
          </a:xfrm>
          <a:custGeom>
            <a:avLst/>
            <a:gdLst/>
            <a:ahLst/>
            <a:cxnLst/>
            <a:rect l="l" t="t" r="r" b="b"/>
            <a:pathLst>
              <a:path w="4649349" h="877565">
                <a:moveTo>
                  <a:pt x="4649349" y="0"/>
                </a:moveTo>
                <a:lnTo>
                  <a:pt x="0" y="0"/>
                </a:lnTo>
                <a:lnTo>
                  <a:pt x="0" y="877565"/>
                </a:lnTo>
                <a:lnTo>
                  <a:pt x="4649349" y="877565"/>
                </a:lnTo>
                <a:lnTo>
                  <a:pt x="46493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8" name="Group 8"/>
          <p:cNvGrpSpPr/>
          <p:nvPr/>
        </p:nvGrpSpPr>
        <p:grpSpPr>
          <a:xfrm>
            <a:off x="1854771" y="3016545"/>
            <a:ext cx="5317106" cy="1116639"/>
            <a:chOff x="0" y="0"/>
            <a:chExt cx="1654327" cy="3474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54327" cy="347423"/>
            </a:xfrm>
            <a:custGeom>
              <a:avLst/>
              <a:gdLst/>
              <a:ahLst/>
              <a:cxnLst/>
              <a:rect l="l" t="t" r="r" b="b"/>
              <a:pathLst>
                <a:path w="1654327" h="347423">
                  <a:moveTo>
                    <a:pt x="36401" y="0"/>
                  </a:moveTo>
                  <a:lnTo>
                    <a:pt x="1617926" y="0"/>
                  </a:lnTo>
                  <a:cubicBezTo>
                    <a:pt x="1638029" y="0"/>
                    <a:pt x="1654327" y="16297"/>
                    <a:pt x="1654327" y="36401"/>
                  </a:cubicBezTo>
                  <a:lnTo>
                    <a:pt x="1654327" y="311022"/>
                  </a:lnTo>
                  <a:cubicBezTo>
                    <a:pt x="1654327" y="331126"/>
                    <a:pt x="1638029" y="347423"/>
                    <a:pt x="1617926" y="347423"/>
                  </a:cubicBezTo>
                  <a:lnTo>
                    <a:pt x="36401" y="347423"/>
                  </a:lnTo>
                  <a:cubicBezTo>
                    <a:pt x="16297" y="347423"/>
                    <a:pt x="0" y="331126"/>
                    <a:pt x="0" y="311022"/>
                  </a:cubicBezTo>
                  <a:lnTo>
                    <a:pt x="0" y="36401"/>
                  </a:lnTo>
                  <a:cubicBezTo>
                    <a:pt x="0" y="16297"/>
                    <a:pt x="16297" y="0"/>
                    <a:pt x="3640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654327" cy="414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0884408" y="5640547"/>
            <a:ext cx="5456104" cy="1116639"/>
            <a:chOff x="0" y="0"/>
            <a:chExt cx="1697573" cy="3474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97574" cy="347423"/>
            </a:xfrm>
            <a:custGeom>
              <a:avLst/>
              <a:gdLst/>
              <a:ahLst/>
              <a:cxnLst/>
              <a:rect l="l" t="t" r="r" b="b"/>
              <a:pathLst>
                <a:path w="1697574" h="347423">
                  <a:moveTo>
                    <a:pt x="35474" y="0"/>
                  </a:moveTo>
                  <a:lnTo>
                    <a:pt x="1662100" y="0"/>
                  </a:lnTo>
                  <a:cubicBezTo>
                    <a:pt x="1681691" y="0"/>
                    <a:pt x="1697574" y="15882"/>
                    <a:pt x="1697574" y="35474"/>
                  </a:cubicBezTo>
                  <a:lnTo>
                    <a:pt x="1697574" y="311950"/>
                  </a:lnTo>
                  <a:cubicBezTo>
                    <a:pt x="1697574" y="331541"/>
                    <a:pt x="1681691" y="347423"/>
                    <a:pt x="1662100" y="347423"/>
                  </a:cubicBezTo>
                  <a:lnTo>
                    <a:pt x="35474" y="347423"/>
                  </a:lnTo>
                  <a:cubicBezTo>
                    <a:pt x="15882" y="347423"/>
                    <a:pt x="0" y="331541"/>
                    <a:pt x="0" y="311950"/>
                  </a:cubicBezTo>
                  <a:lnTo>
                    <a:pt x="0" y="35474"/>
                  </a:lnTo>
                  <a:cubicBezTo>
                    <a:pt x="0" y="15882"/>
                    <a:pt x="15882" y="0"/>
                    <a:pt x="3547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697573" cy="414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520555" y="5633431"/>
            <a:ext cx="4114800" cy="1094171"/>
          </a:xfrm>
          <a:custGeom>
            <a:avLst/>
            <a:gdLst/>
            <a:ahLst/>
            <a:cxnLst/>
            <a:rect l="l" t="t" r="r" b="b"/>
            <a:pathLst>
              <a:path w="4114800" h="1094171">
                <a:moveTo>
                  <a:pt x="0" y="0"/>
                </a:moveTo>
                <a:lnTo>
                  <a:pt x="4114800" y="0"/>
                </a:lnTo>
                <a:lnTo>
                  <a:pt x="4114800" y="1094171"/>
                </a:lnTo>
                <a:lnTo>
                  <a:pt x="0" y="1094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276065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5" name="Group 15"/>
          <p:cNvGrpSpPr/>
          <p:nvPr/>
        </p:nvGrpSpPr>
        <p:grpSpPr>
          <a:xfrm>
            <a:off x="1854771" y="4328546"/>
            <a:ext cx="5317106" cy="1116639"/>
            <a:chOff x="0" y="0"/>
            <a:chExt cx="1654327" cy="3474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54327" cy="347423"/>
            </a:xfrm>
            <a:custGeom>
              <a:avLst/>
              <a:gdLst/>
              <a:ahLst/>
              <a:cxnLst/>
              <a:rect l="l" t="t" r="r" b="b"/>
              <a:pathLst>
                <a:path w="1654327" h="347423">
                  <a:moveTo>
                    <a:pt x="36401" y="0"/>
                  </a:moveTo>
                  <a:lnTo>
                    <a:pt x="1617926" y="0"/>
                  </a:lnTo>
                  <a:cubicBezTo>
                    <a:pt x="1638029" y="0"/>
                    <a:pt x="1654327" y="16297"/>
                    <a:pt x="1654327" y="36401"/>
                  </a:cubicBezTo>
                  <a:lnTo>
                    <a:pt x="1654327" y="311022"/>
                  </a:lnTo>
                  <a:cubicBezTo>
                    <a:pt x="1654327" y="331126"/>
                    <a:pt x="1638029" y="347423"/>
                    <a:pt x="1617926" y="347423"/>
                  </a:cubicBezTo>
                  <a:lnTo>
                    <a:pt x="36401" y="347423"/>
                  </a:lnTo>
                  <a:cubicBezTo>
                    <a:pt x="16297" y="347423"/>
                    <a:pt x="0" y="331126"/>
                    <a:pt x="0" y="311022"/>
                  </a:cubicBezTo>
                  <a:lnTo>
                    <a:pt x="0" y="36401"/>
                  </a:lnTo>
                  <a:cubicBezTo>
                    <a:pt x="0" y="16297"/>
                    <a:pt x="16297" y="0"/>
                    <a:pt x="3640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654327" cy="414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10884408" y="4328546"/>
            <a:ext cx="5456104" cy="1116639"/>
            <a:chOff x="0" y="0"/>
            <a:chExt cx="1697573" cy="34742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97574" cy="347423"/>
            </a:xfrm>
            <a:custGeom>
              <a:avLst/>
              <a:gdLst/>
              <a:ahLst/>
              <a:cxnLst/>
              <a:rect l="l" t="t" r="r" b="b"/>
              <a:pathLst>
                <a:path w="1697574" h="347423">
                  <a:moveTo>
                    <a:pt x="35474" y="0"/>
                  </a:moveTo>
                  <a:lnTo>
                    <a:pt x="1662100" y="0"/>
                  </a:lnTo>
                  <a:cubicBezTo>
                    <a:pt x="1681691" y="0"/>
                    <a:pt x="1697574" y="15882"/>
                    <a:pt x="1697574" y="35474"/>
                  </a:cubicBezTo>
                  <a:lnTo>
                    <a:pt x="1697574" y="311950"/>
                  </a:lnTo>
                  <a:cubicBezTo>
                    <a:pt x="1697574" y="331541"/>
                    <a:pt x="1681691" y="347423"/>
                    <a:pt x="1662100" y="347423"/>
                  </a:cubicBezTo>
                  <a:lnTo>
                    <a:pt x="35474" y="347423"/>
                  </a:lnTo>
                  <a:cubicBezTo>
                    <a:pt x="15882" y="347423"/>
                    <a:pt x="0" y="331541"/>
                    <a:pt x="0" y="311950"/>
                  </a:cubicBezTo>
                  <a:lnTo>
                    <a:pt x="0" y="35474"/>
                  </a:lnTo>
                  <a:cubicBezTo>
                    <a:pt x="0" y="15882"/>
                    <a:pt x="15882" y="0"/>
                    <a:pt x="3547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1697573" cy="414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854771" y="5640547"/>
            <a:ext cx="5317106" cy="1116639"/>
            <a:chOff x="0" y="0"/>
            <a:chExt cx="1654327" cy="34742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54327" cy="347423"/>
            </a:xfrm>
            <a:custGeom>
              <a:avLst/>
              <a:gdLst/>
              <a:ahLst/>
              <a:cxnLst/>
              <a:rect l="l" t="t" r="r" b="b"/>
              <a:pathLst>
                <a:path w="1654327" h="347423">
                  <a:moveTo>
                    <a:pt x="36401" y="0"/>
                  </a:moveTo>
                  <a:lnTo>
                    <a:pt x="1617926" y="0"/>
                  </a:lnTo>
                  <a:cubicBezTo>
                    <a:pt x="1638029" y="0"/>
                    <a:pt x="1654327" y="16297"/>
                    <a:pt x="1654327" y="36401"/>
                  </a:cubicBezTo>
                  <a:lnTo>
                    <a:pt x="1654327" y="311022"/>
                  </a:lnTo>
                  <a:cubicBezTo>
                    <a:pt x="1654327" y="331126"/>
                    <a:pt x="1638029" y="347423"/>
                    <a:pt x="1617926" y="347423"/>
                  </a:cubicBezTo>
                  <a:lnTo>
                    <a:pt x="36401" y="347423"/>
                  </a:lnTo>
                  <a:cubicBezTo>
                    <a:pt x="16297" y="347423"/>
                    <a:pt x="0" y="331126"/>
                    <a:pt x="0" y="311022"/>
                  </a:cubicBezTo>
                  <a:lnTo>
                    <a:pt x="0" y="36401"/>
                  </a:lnTo>
                  <a:cubicBezTo>
                    <a:pt x="0" y="16297"/>
                    <a:pt x="16297" y="0"/>
                    <a:pt x="3640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1654327" cy="414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10884408" y="3016545"/>
            <a:ext cx="5456104" cy="1116639"/>
            <a:chOff x="0" y="0"/>
            <a:chExt cx="1697573" cy="34742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697574" cy="347423"/>
            </a:xfrm>
            <a:custGeom>
              <a:avLst/>
              <a:gdLst/>
              <a:ahLst/>
              <a:cxnLst/>
              <a:rect l="l" t="t" r="r" b="b"/>
              <a:pathLst>
                <a:path w="1697574" h="347423">
                  <a:moveTo>
                    <a:pt x="35474" y="0"/>
                  </a:moveTo>
                  <a:lnTo>
                    <a:pt x="1662100" y="0"/>
                  </a:lnTo>
                  <a:cubicBezTo>
                    <a:pt x="1681691" y="0"/>
                    <a:pt x="1697574" y="15882"/>
                    <a:pt x="1697574" y="35474"/>
                  </a:cubicBezTo>
                  <a:lnTo>
                    <a:pt x="1697574" y="311950"/>
                  </a:lnTo>
                  <a:cubicBezTo>
                    <a:pt x="1697574" y="331541"/>
                    <a:pt x="1681691" y="347423"/>
                    <a:pt x="1662100" y="347423"/>
                  </a:cubicBezTo>
                  <a:lnTo>
                    <a:pt x="35474" y="347423"/>
                  </a:lnTo>
                  <a:cubicBezTo>
                    <a:pt x="15882" y="347423"/>
                    <a:pt x="0" y="331541"/>
                    <a:pt x="0" y="311950"/>
                  </a:cubicBezTo>
                  <a:lnTo>
                    <a:pt x="0" y="35474"/>
                  </a:lnTo>
                  <a:cubicBezTo>
                    <a:pt x="0" y="15882"/>
                    <a:pt x="15882" y="0"/>
                    <a:pt x="3547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1697573" cy="414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 rot="-10800000">
            <a:off x="10884408" y="7015200"/>
            <a:ext cx="5456104" cy="1116639"/>
            <a:chOff x="0" y="0"/>
            <a:chExt cx="1697573" cy="34742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697574" cy="347423"/>
            </a:xfrm>
            <a:custGeom>
              <a:avLst/>
              <a:gdLst/>
              <a:ahLst/>
              <a:cxnLst/>
              <a:rect l="l" t="t" r="r" b="b"/>
              <a:pathLst>
                <a:path w="1697574" h="347423">
                  <a:moveTo>
                    <a:pt x="35474" y="0"/>
                  </a:moveTo>
                  <a:lnTo>
                    <a:pt x="1662100" y="0"/>
                  </a:lnTo>
                  <a:cubicBezTo>
                    <a:pt x="1681691" y="0"/>
                    <a:pt x="1697574" y="15882"/>
                    <a:pt x="1697574" y="35474"/>
                  </a:cubicBezTo>
                  <a:lnTo>
                    <a:pt x="1697574" y="311950"/>
                  </a:lnTo>
                  <a:cubicBezTo>
                    <a:pt x="1697574" y="331541"/>
                    <a:pt x="1681691" y="347423"/>
                    <a:pt x="1662100" y="347423"/>
                  </a:cubicBezTo>
                  <a:lnTo>
                    <a:pt x="35474" y="347423"/>
                  </a:lnTo>
                  <a:cubicBezTo>
                    <a:pt x="15882" y="347423"/>
                    <a:pt x="0" y="331541"/>
                    <a:pt x="0" y="311950"/>
                  </a:cubicBezTo>
                  <a:lnTo>
                    <a:pt x="0" y="35474"/>
                  </a:lnTo>
                  <a:cubicBezTo>
                    <a:pt x="0" y="15882"/>
                    <a:pt x="15882" y="0"/>
                    <a:pt x="3547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66675"/>
              <a:ext cx="1697573" cy="414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4771" y="7015200"/>
            <a:ext cx="5317106" cy="1116639"/>
            <a:chOff x="0" y="0"/>
            <a:chExt cx="1654327" cy="34742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654327" cy="347423"/>
            </a:xfrm>
            <a:custGeom>
              <a:avLst/>
              <a:gdLst/>
              <a:ahLst/>
              <a:cxnLst/>
              <a:rect l="l" t="t" r="r" b="b"/>
              <a:pathLst>
                <a:path w="1654327" h="347423">
                  <a:moveTo>
                    <a:pt x="36401" y="0"/>
                  </a:moveTo>
                  <a:lnTo>
                    <a:pt x="1617926" y="0"/>
                  </a:lnTo>
                  <a:cubicBezTo>
                    <a:pt x="1638029" y="0"/>
                    <a:pt x="1654327" y="16297"/>
                    <a:pt x="1654327" y="36401"/>
                  </a:cubicBezTo>
                  <a:lnTo>
                    <a:pt x="1654327" y="311022"/>
                  </a:lnTo>
                  <a:cubicBezTo>
                    <a:pt x="1654327" y="331126"/>
                    <a:pt x="1638029" y="347423"/>
                    <a:pt x="1617926" y="347423"/>
                  </a:cubicBezTo>
                  <a:lnTo>
                    <a:pt x="36401" y="347423"/>
                  </a:lnTo>
                  <a:cubicBezTo>
                    <a:pt x="16297" y="347423"/>
                    <a:pt x="0" y="331126"/>
                    <a:pt x="0" y="311022"/>
                  </a:cubicBezTo>
                  <a:lnTo>
                    <a:pt x="0" y="36401"/>
                  </a:lnTo>
                  <a:cubicBezTo>
                    <a:pt x="0" y="16297"/>
                    <a:pt x="16297" y="0"/>
                    <a:pt x="3640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1654327" cy="414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 rot="-10800000">
            <a:off x="10884408" y="8455689"/>
            <a:ext cx="5456104" cy="1116639"/>
            <a:chOff x="0" y="0"/>
            <a:chExt cx="1697573" cy="34742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97574" cy="347423"/>
            </a:xfrm>
            <a:custGeom>
              <a:avLst/>
              <a:gdLst/>
              <a:ahLst/>
              <a:cxnLst/>
              <a:rect l="l" t="t" r="r" b="b"/>
              <a:pathLst>
                <a:path w="1697574" h="347423">
                  <a:moveTo>
                    <a:pt x="35474" y="0"/>
                  </a:moveTo>
                  <a:lnTo>
                    <a:pt x="1662100" y="0"/>
                  </a:lnTo>
                  <a:cubicBezTo>
                    <a:pt x="1681691" y="0"/>
                    <a:pt x="1697574" y="15882"/>
                    <a:pt x="1697574" y="35474"/>
                  </a:cubicBezTo>
                  <a:lnTo>
                    <a:pt x="1697574" y="311950"/>
                  </a:lnTo>
                  <a:cubicBezTo>
                    <a:pt x="1697574" y="331541"/>
                    <a:pt x="1681691" y="347423"/>
                    <a:pt x="1662100" y="347423"/>
                  </a:cubicBezTo>
                  <a:lnTo>
                    <a:pt x="35474" y="347423"/>
                  </a:lnTo>
                  <a:cubicBezTo>
                    <a:pt x="15882" y="347423"/>
                    <a:pt x="0" y="331541"/>
                    <a:pt x="0" y="311950"/>
                  </a:cubicBezTo>
                  <a:lnTo>
                    <a:pt x="0" y="35474"/>
                  </a:lnTo>
                  <a:cubicBezTo>
                    <a:pt x="0" y="15882"/>
                    <a:pt x="15882" y="0"/>
                    <a:pt x="3547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66675"/>
              <a:ext cx="1697573" cy="414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0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1520555" y="8455689"/>
            <a:ext cx="4389230" cy="1089267"/>
          </a:xfrm>
          <a:custGeom>
            <a:avLst/>
            <a:gdLst/>
            <a:ahLst/>
            <a:cxnLst/>
            <a:rect l="l" t="t" r="r" b="b"/>
            <a:pathLst>
              <a:path w="4389230" h="1089267">
                <a:moveTo>
                  <a:pt x="0" y="0"/>
                </a:moveTo>
                <a:lnTo>
                  <a:pt x="4389231" y="0"/>
                </a:lnTo>
                <a:lnTo>
                  <a:pt x="4389231" y="1089267"/>
                </a:lnTo>
                <a:lnTo>
                  <a:pt x="0" y="10892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8000"/>
            </a:blip>
            <a:stretch>
              <a:fillRect b="-64539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7" name="Group 37"/>
          <p:cNvGrpSpPr/>
          <p:nvPr/>
        </p:nvGrpSpPr>
        <p:grpSpPr>
          <a:xfrm>
            <a:off x="1854771" y="8455689"/>
            <a:ext cx="5317106" cy="1116639"/>
            <a:chOff x="0" y="0"/>
            <a:chExt cx="1654327" cy="34742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654327" cy="347423"/>
            </a:xfrm>
            <a:custGeom>
              <a:avLst/>
              <a:gdLst/>
              <a:ahLst/>
              <a:cxnLst/>
              <a:rect l="l" t="t" r="r" b="b"/>
              <a:pathLst>
                <a:path w="1654327" h="347423">
                  <a:moveTo>
                    <a:pt x="36401" y="0"/>
                  </a:moveTo>
                  <a:lnTo>
                    <a:pt x="1617926" y="0"/>
                  </a:lnTo>
                  <a:cubicBezTo>
                    <a:pt x="1638029" y="0"/>
                    <a:pt x="1654327" y="16297"/>
                    <a:pt x="1654327" y="36401"/>
                  </a:cubicBezTo>
                  <a:lnTo>
                    <a:pt x="1654327" y="311022"/>
                  </a:lnTo>
                  <a:cubicBezTo>
                    <a:pt x="1654327" y="331126"/>
                    <a:pt x="1638029" y="347423"/>
                    <a:pt x="1617926" y="347423"/>
                  </a:cubicBezTo>
                  <a:lnTo>
                    <a:pt x="36401" y="347423"/>
                  </a:lnTo>
                  <a:cubicBezTo>
                    <a:pt x="16297" y="347423"/>
                    <a:pt x="0" y="331126"/>
                    <a:pt x="0" y="311022"/>
                  </a:cubicBezTo>
                  <a:lnTo>
                    <a:pt x="0" y="36401"/>
                  </a:lnTo>
                  <a:cubicBezTo>
                    <a:pt x="0" y="16297"/>
                    <a:pt x="16297" y="0"/>
                    <a:pt x="3640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66675"/>
              <a:ext cx="1654327" cy="414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676219" y="3056697"/>
            <a:ext cx="1400039" cy="6424422"/>
            <a:chOff x="0" y="0"/>
            <a:chExt cx="1866719" cy="856589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866719" cy="1313703"/>
            </a:xfrm>
            <a:custGeom>
              <a:avLst/>
              <a:gdLst/>
              <a:ahLst/>
              <a:cxnLst/>
              <a:rect l="l" t="t" r="r" b="b"/>
              <a:pathLst>
                <a:path w="1866719" h="1313703">
                  <a:moveTo>
                    <a:pt x="0" y="0"/>
                  </a:moveTo>
                  <a:lnTo>
                    <a:pt x="1866719" y="0"/>
                  </a:lnTo>
                  <a:lnTo>
                    <a:pt x="1866719" y="1313703"/>
                  </a:lnTo>
                  <a:lnTo>
                    <a:pt x="0" y="1313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0" y="1749335"/>
              <a:ext cx="1866719" cy="1313703"/>
            </a:xfrm>
            <a:custGeom>
              <a:avLst/>
              <a:gdLst/>
              <a:ahLst/>
              <a:cxnLst/>
              <a:rect l="l" t="t" r="r" b="b"/>
              <a:pathLst>
                <a:path w="1866719" h="1313703">
                  <a:moveTo>
                    <a:pt x="0" y="0"/>
                  </a:moveTo>
                  <a:lnTo>
                    <a:pt x="1866719" y="0"/>
                  </a:lnTo>
                  <a:lnTo>
                    <a:pt x="1866719" y="1313703"/>
                  </a:lnTo>
                  <a:lnTo>
                    <a:pt x="0" y="1313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0" y="3498669"/>
              <a:ext cx="1866719" cy="1313703"/>
            </a:xfrm>
            <a:custGeom>
              <a:avLst/>
              <a:gdLst/>
              <a:ahLst/>
              <a:cxnLst/>
              <a:rect l="l" t="t" r="r" b="b"/>
              <a:pathLst>
                <a:path w="1866719" h="1313703">
                  <a:moveTo>
                    <a:pt x="0" y="0"/>
                  </a:moveTo>
                  <a:lnTo>
                    <a:pt x="1866719" y="0"/>
                  </a:lnTo>
                  <a:lnTo>
                    <a:pt x="1866719" y="1313703"/>
                  </a:lnTo>
                  <a:lnTo>
                    <a:pt x="0" y="1313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0" y="5331540"/>
              <a:ext cx="1866719" cy="1313703"/>
            </a:xfrm>
            <a:custGeom>
              <a:avLst/>
              <a:gdLst/>
              <a:ahLst/>
              <a:cxnLst/>
              <a:rect l="l" t="t" r="r" b="b"/>
              <a:pathLst>
                <a:path w="1866719" h="1313703">
                  <a:moveTo>
                    <a:pt x="0" y="0"/>
                  </a:moveTo>
                  <a:lnTo>
                    <a:pt x="1866719" y="0"/>
                  </a:lnTo>
                  <a:lnTo>
                    <a:pt x="1866719" y="1313703"/>
                  </a:lnTo>
                  <a:lnTo>
                    <a:pt x="0" y="1313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grpSp>
          <p:nvGrpSpPr>
            <p:cNvPr id="45" name="Group 45"/>
            <p:cNvGrpSpPr>
              <a:grpSpLocks noChangeAspect="1"/>
            </p:cNvGrpSpPr>
            <p:nvPr/>
          </p:nvGrpSpPr>
          <p:grpSpPr>
            <a:xfrm>
              <a:off x="24141" y="190666"/>
              <a:ext cx="1273697" cy="849131"/>
              <a:chOff x="0" y="0"/>
              <a:chExt cx="1504660" cy="1003106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504696" cy="1003046"/>
              </a:xfrm>
              <a:custGeom>
                <a:avLst/>
                <a:gdLst/>
                <a:ahLst/>
                <a:cxnLst/>
                <a:rect l="l" t="t" r="r" b="b"/>
                <a:pathLst>
                  <a:path w="1504696" h="1003046">
                    <a:moveTo>
                      <a:pt x="0" y="0"/>
                    </a:moveTo>
                    <a:lnTo>
                      <a:pt x="1504696" y="0"/>
                    </a:lnTo>
                    <a:lnTo>
                      <a:pt x="1504696" y="1003046"/>
                    </a:lnTo>
                    <a:lnTo>
                      <a:pt x="0" y="100304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 r="2" b="-6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47" name="Group 47"/>
            <p:cNvGrpSpPr>
              <a:grpSpLocks noChangeAspect="1"/>
            </p:cNvGrpSpPr>
            <p:nvPr/>
          </p:nvGrpSpPr>
          <p:grpSpPr>
            <a:xfrm>
              <a:off x="24141" y="1939492"/>
              <a:ext cx="1273697" cy="849131"/>
              <a:chOff x="0" y="0"/>
              <a:chExt cx="1504660" cy="1003106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1504696" cy="1003046"/>
              </a:xfrm>
              <a:custGeom>
                <a:avLst/>
                <a:gdLst/>
                <a:ahLst/>
                <a:cxnLst/>
                <a:rect l="l" t="t" r="r" b="b"/>
                <a:pathLst>
                  <a:path w="1504696" h="1003046">
                    <a:moveTo>
                      <a:pt x="0" y="0"/>
                    </a:moveTo>
                    <a:lnTo>
                      <a:pt x="1504696" y="0"/>
                    </a:lnTo>
                    <a:lnTo>
                      <a:pt x="1504696" y="1003046"/>
                    </a:lnTo>
                    <a:lnTo>
                      <a:pt x="0" y="100304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 r="2" b="-6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49" name="Group 49"/>
            <p:cNvGrpSpPr>
              <a:grpSpLocks noChangeAspect="1"/>
            </p:cNvGrpSpPr>
            <p:nvPr/>
          </p:nvGrpSpPr>
          <p:grpSpPr>
            <a:xfrm>
              <a:off x="24141" y="3740324"/>
              <a:ext cx="1273697" cy="849131"/>
              <a:chOff x="0" y="0"/>
              <a:chExt cx="1504660" cy="1003106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504696" cy="1003046"/>
              </a:xfrm>
              <a:custGeom>
                <a:avLst/>
                <a:gdLst/>
                <a:ahLst/>
                <a:cxnLst/>
                <a:rect l="l" t="t" r="r" b="b"/>
                <a:pathLst>
                  <a:path w="1504696" h="1003046">
                    <a:moveTo>
                      <a:pt x="0" y="0"/>
                    </a:moveTo>
                    <a:lnTo>
                      <a:pt x="1504696" y="0"/>
                    </a:lnTo>
                    <a:lnTo>
                      <a:pt x="1504696" y="1003046"/>
                    </a:lnTo>
                    <a:lnTo>
                      <a:pt x="0" y="100304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 r="2" b="-6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51" name="Group 51"/>
            <p:cNvGrpSpPr>
              <a:grpSpLocks noChangeAspect="1"/>
            </p:cNvGrpSpPr>
            <p:nvPr/>
          </p:nvGrpSpPr>
          <p:grpSpPr>
            <a:xfrm>
              <a:off x="24141" y="5563816"/>
              <a:ext cx="1273697" cy="849131"/>
              <a:chOff x="0" y="0"/>
              <a:chExt cx="1504660" cy="1003106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504696" cy="1003046"/>
              </a:xfrm>
              <a:custGeom>
                <a:avLst/>
                <a:gdLst/>
                <a:ahLst/>
                <a:cxnLst/>
                <a:rect l="l" t="t" r="r" b="b"/>
                <a:pathLst>
                  <a:path w="1504696" h="1003046">
                    <a:moveTo>
                      <a:pt x="0" y="0"/>
                    </a:moveTo>
                    <a:lnTo>
                      <a:pt x="1504696" y="0"/>
                    </a:lnTo>
                    <a:lnTo>
                      <a:pt x="1504696" y="1003046"/>
                    </a:lnTo>
                    <a:lnTo>
                      <a:pt x="0" y="100304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 r="2" b="-6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53" name="Freeform 53"/>
            <p:cNvSpPr/>
            <p:nvPr/>
          </p:nvSpPr>
          <p:spPr>
            <a:xfrm>
              <a:off x="0" y="7252192"/>
              <a:ext cx="1866719" cy="1313703"/>
            </a:xfrm>
            <a:custGeom>
              <a:avLst/>
              <a:gdLst/>
              <a:ahLst/>
              <a:cxnLst/>
              <a:rect l="l" t="t" r="r" b="b"/>
              <a:pathLst>
                <a:path w="1866719" h="1313703">
                  <a:moveTo>
                    <a:pt x="0" y="0"/>
                  </a:moveTo>
                  <a:lnTo>
                    <a:pt x="1866719" y="0"/>
                  </a:lnTo>
                  <a:lnTo>
                    <a:pt x="1866719" y="1313704"/>
                  </a:lnTo>
                  <a:lnTo>
                    <a:pt x="0" y="1313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grpSp>
          <p:nvGrpSpPr>
            <p:cNvPr id="54" name="Group 54"/>
            <p:cNvGrpSpPr>
              <a:grpSpLocks noChangeAspect="1"/>
            </p:cNvGrpSpPr>
            <p:nvPr/>
          </p:nvGrpSpPr>
          <p:grpSpPr>
            <a:xfrm>
              <a:off x="24141" y="7484469"/>
              <a:ext cx="1273697" cy="849131"/>
              <a:chOff x="0" y="0"/>
              <a:chExt cx="1504660" cy="1003106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504696" cy="1003046"/>
              </a:xfrm>
              <a:custGeom>
                <a:avLst/>
                <a:gdLst/>
                <a:ahLst/>
                <a:cxnLst/>
                <a:rect l="l" t="t" r="r" b="b"/>
                <a:pathLst>
                  <a:path w="1504696" h="1003046">
                    <a:moveTo>
                      <a:pt x="0" y="0"/>
                    </a:moveTo>
                    <a:lnTo>
                      <a:pt x="1504696" y="0"/>
                    </a:lnTo>
                    <a:lnTo>
                      <a:pt x="1504696" y="1003046"/>
                    </a:lnTo>
                    <a:lnTo>
                      <a:pt x="0" y="100304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 r="2" b="-6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</p:grpSp>
      </p:grpSp>
      <p:grpSp>
        <p:nvGrpSpPr>
          <p:cNvPr id="56" name="Group 56"/>
          <p:cNvGrpSpPr/>
          <p:nvPr/>
        </p:nvGrpSpPr>
        <p:grpSpPr>
          <a:xfrm>
            <a:off x="16103573" y="3042074"/>
            <a:ext cx="1400039" cy="6424422"/>
            <a:chOff x="0" y="0"/>
            <a:chExt cx="1866719" cy="8565896"/>
          </a:xfrm>
        </p:grpSpPr>
        <p:sp>
          <p:nvSpPr>
            <p:cNvPr id="57" name="Freeform 57"/>
            <p:cNvSpPr/>
            <p:nvPr/>
          </p:nvSpPr>
          <p:spPr>
            <a:xfrm rot="-10800000">
              <a:off x="0" y="3498669"/>
              <a:ext cx="1866719" cy="1313703"/>
            </a:xfrm>
            <a:custGeom>
              <a:avLst/>
              <a:gdLst/>
              <a:ahLst/>
              <a:cxnLst/>
              <a:rect l="l" t="t" r="r" b="b"/>
              <a:pathLst>
                <a:path w="1866719" h="1313703">
                  <a:moveTo>
                    <a:pt x="0" y="0"/>
                  </a:moveTo>
                  <a:lnTo>
                    <a:pt x="1866719" y="0"/>
                  </a:lnTo>
                  <a:lnTo>
                    <a:pt x="1866719" y="1313703"/>
                  </a:lnTo>
                  <a:lnTo>
                    <a:pt x="0" y="1313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58" name="Freeform 58"/>
            <p:cNvSpPr/>
            <p:nvPr/>
          </p:nvSpPr>
          <p:spPr>
            <a:xfrm rot="-10800000">
              <a:off x="0" y="1749335"/>
              <a:ext cx="1866719" cy="1313703"/>
            </a:xfrm>
            <a:custGeom>
              <a:avLst/>
              <a:gdLst/>
              <a:ahLst/>
              <a:cxnLst/>
              <a:rect l="l" t="t" r="r" b="b"/>
              <a:pathLst>
                <a:path w="1866719" h="1313703">
                  <a:moveTo>
                    <a:pt x="0" y="0"/>
                  </a:moveTo>
                  <a:lnTo>
                    <a:pt x="1866719" y="0"/>
                  </a:lnTo>
                  <a:lnTo>
                    <a:pt x="1866719" y="1313703"/>
                  </a:lnTo>
                  <a:lnTo>
                    <a:pt x="0" y="1313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9" name="Freeform 59"/>
            <p:cNvSpPr/>
            <p:nvPr/>
          </p:nvSpPr>
          <p:spPr>
            <a:xfrm rot="-10800000">
              <a:off x="0" y="0"/>
              <a:ext cx="1866719" cy="1313703"/>
            </a:xfrm>
            <a:custGeom>
              <a:avLst/>
              <a:gdLst/>
              <a:ahLst/>
              <a:cxnLst/>
              <a:rect l="l" t="t" r="r" b="b"/>
              <a:pathLst>
                <a:path w="1866719" h="1313703">
                  <a:moveTo>
                    <a:pt x="0" y="0"/>
                  </a:moveTo>
                  <a:lnTo>
                    <a:pt x="1866719" y="0"/>
                  </a:lnTo>
                  <a:lnTo>
                    <a:pt x="1866719" y="1313703"/>
                  </a:lnTo>
                  <a:lnTo>
                    <a:pt x="0" y="1313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60" name="Freeform 60"/>
            <p:cNvSpPr/>
            <p:nvPr/>
          </p:nvSpPr>
          <p:spPr>
            <a:xfrm rot="-10800000">
              <a:off x="0" y="5331540"/>
              <a:ext cx="1866719" cy="1313703"/>
            </a:xfrm>
            <a:custGeom>
              <a:avLst/>
              <a:gdLst/>
              <a:ahLst/>
              <a:cxnLst/>
              <a:rect l="l" t="t" r="r" b="b"/>
              <a:pathLst>
                <a:path w="1866719" h="1313703">
                  <a:moveTo>
                    <a:pt x="0" y="0"/>
                  </a:moveTo>
                  <a:lnTo>
                    <a:pt x="1866719" y="0"/>
                  </a:lnTo>
                  <a:lnTo>
                    <a:pt x="1866719" y="1313703"/>
                  </a:lnTo>
                  <a:lnTo>
                    <a:pt x="0" y="1313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grpSp>
          <p:nvGrpSpPr>
            <p:cNvPr id="61" name="Group 61"/>
            <p:cNvGrpSpPr>
              <a:grpSpLocks noChangeAspect="1"/>
            </p:cNvGrpSpPr>
            <p:nvPr/>
          </p:nvGrpSpPr>
          <p:grpSpPr>
            <a:xfrm>
              <a:off x="904642" y="340881"/>
              <a:ext cx="631960" cy="631960"/>
              <a:chOff x="0" y="0"/>
              <a:chExt cx="778264" cy="778264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778256" cy="778256"/>
              </a:xfrm>
              <a:custGeom>
                <a:avLst/>
                <a:gdLst/>
                <a:ahLst/>
                <a:cxnLst/>
                <a:rect l="l" t="t" r="r" b="b"/>
                <a:pathLst>
                  <a:path w="778256" h="778256">
                    <a:moveTo>
                      <a:pt x="0" y="0"/>
                    </a:moveTo>
                    <a:lnTo>
                      <a:pt x="778256" y="0"/>
                    </a:lnTo>
                    <a:lnTo>
                      <a:pt x="778256" y="778256"/>
                    </a:lnTo>
                    <a:lnTo>
                      <a:pt x="0" y="77825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/>
                <a:stretch>
                  <a:fillRect r="-1" b="-1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63" name="Group 63"/>
            <p:cNvGrpSpPr>
              <a:grpSpLocks noChangeAspect="1"/>
            </p:cNvGrpSpPr>
            <p:nvPr/>
          </p:nvGrpSpPr>
          <p:grpSpPr>
            <a:xfrm>
              <a:off x="904642" y="2090216"/>
              <a:ext cx="631960" cy="631960"/>
              <a:chOff x="0" y="0"/>
              <a:chExt cx="778264" cy="778264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78256" cy="778256"/>
              </a:xfrm>
              <a:custGeom>
                <a:avLst/>
                <a:gdLst/>
                <a:ahLst/>
                <a:cxnLst/>
                <a:rect l="l" t="t" r="r" b="b"/>
                <a:pathLst>
                  <a:path w="778256" h="778256">
                    <a:moveTo>
                      <a:pt x="0" y="0"/>
                    </a:moveTo>
                    <a:lnTo>
                      <a:pt x="778256" y="0"/>
                    </a:lnTo>
                    <a:lnTo>
                      <a:pt x="778256" y="778256"/>
                    </a:lnTo>
                    <a:lnTo>
                      <a:pt x="0" y="77825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/>
                <a:stretch>
                  <a:fillRect r="-1" b="-1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65" name="Group 65"/>
            <p:cNvGrpSpPr>
              <a:grpSpLocks noChangeAspect="1"/>
            </p:cNvGrpSpPr>
            <p:nvPr/>
          </p:nvGrpSpPr>
          <p:grpSpPr>
            <a:xfrm>
              <a:off x="904642" y="3848909"/>
              <a:ext cx="631960" cy="631960"/>
              <a:chOff x="0" y="0"/>
              <a:chExt cx="778264" cy="778264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778256" cy="778256"/>
              </a:xfrm>
              <a:custGeom>
                <a:avLst/>
                <a:gdLst/>
                <a:ahLst/>
                <a:cxnLst/>
                <a:rect l="l" t="t" r="r" b="b"/>
                <a:pathLst>
                  <a:path w="778256" h="778256">
                    <a:moveTo>
                      <a:pt x="0" y="0"/>
                    </a:moveTo>
                    <a:lnTo>
                      <a:pt x="778256" y="0"/>
                    </a:lnTo>
                    <a:lnTo>
                      <a:pt x="778256" y="778256"/>
                    </a:lnTo>
                    <a:lnTo>
                      <a:pt x="0" y="77825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/>
                <a:stretch>
                  <a:fillRect r="-1" b="-1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67" name="Group 67"/>
            <p:cNvGrpSpPr>
              <a:grpSpLocks noChangeAspect="1"/>
            </p:cNvGrpSpPr>
            <p:nvPr/>
          </p:nvGrpSpPr>
          <p:grpSpPr>
            <a:xfrm>
              <a:off x="904642" y="5714559"/>
              <a:ext cx="631960" cy="631960"/>
              <a:chOff x="0" y="0"/>
              <a:chExt cx="778264" cy="778264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778256" cy="778256"/>
              </a:xfrm>
              <a:custGeom>
                <a:avLst/>
                <a:gdLst/>
                <a:ahLst/>
                <a:cxnLst/>
                <a:rect l="l" t="t" r="r" b="b"/>
                <a:pathLst>
                  <a:path w="778256" h="778256">
                    <a:moveTo>
                      <a:pt x="0" y="0"/>
                    </a:moveTo>
                    <a:lnTo>
                      <a:pt x="778256" y="0"/>
                    </a:lnTo>
                    <a:lnTo>
                      <a:pt x="778256" y="778256"/>
                    </a:lnTo>
                    <a:lnTo>
                      <a:pt x="0" y="77825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/>
                <a:stretch>
                  <a:fillRect r="-1" b="-1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69" name="Freeform 69"/>
            <p:cNvSpPr/>
            <p:nvPr/>
          </p:nvSpPr>
          <p:spPr>
            <a:xfrm rot="-10800000">
              <a:off x="0" y="7252192"/>
              <a:ext cx="1866719" cy="1313703"/>
            </a:xfrm>
            <a:custGeom>
              <a:avLst/>
              <a:gdLst/>
              <a:ahLst/>
              <a:cxnLst/>
              <a:rect l="l" t="t" r="r" b="b"/>
              <a:pathLst>
                <a:path w="1866719" h="1313703">
                  <a:moveTo>
                    <a:pt x="0" y="0"/>
                  </a:moveTo>
                  <a:lnTo>
                    <a:pt x="1866719" y="0"/>
                  </a:lnTo>
                  <a:lnTo>
                    <a:pt x="1866719" y="1313704"/>
                  </a:lnTo>
                  <a:lnTo>
                    <a:pt x="0" y="1313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grpSp>
          <p:nvGrpSpPr>
            <p:cNvPr id="70" name="Group 70"/>
            <p:cNvGrpSpPr>
              <a:grpSpLocks noChangeAspect="1"/>
            </p:cNvGrpSpPr>
            <p:nvPr/>
          </p:nvGrpSpPr>
          <p:grpSpPr>
            <a:xfrm>
              <a:off x="904642" y="7635212"/>
              <a:ext cx="631960" cy="631960"/>
              <a:chOff x="0" y="0"/>
              <a:chExt cx="778264" cy="778264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778256" cy="778256"/>
              </a:xfrm>
              <a:custGeom>
                <a:avLst/>
                <a:gdLst/>
                <a:ahLst/>
                <a:cxnLst/>
                <a:rect l="l" t="t" r="r" b="b"/>
                <a:pathLst>
                  <a:path w="778256" h="778256">
                    <a:moveTo>
                      <a:pt x="0" y="0"/>
                    </a:moveTo>
                    <a:lnTo>
                      <a:pt x="778256" y="0"/>
                    </a:lnTo>
                    <a:lnTo>
                      <a:pt x="778256" y="778256"/>
                    </a:lnTo>
                    <a:lnTo>
                      <a:pt x="0" y="77825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/>
                <a:stretch>
                  <a:fillRect r="-1" b="-1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</p:grpSp>
      </p:grpSp>
      <p:grpSp>
        <p:nvGrpSpPr>
          <p:cNvPr id="72" name="Group 72"/>
          <p:cNvGrpSpPr>
            <a:grpSpLocks noChangeAspect="1"/>
          </p:cNvGrpSpPr>
          <p:nvPr/>
        </p:nvGrpSpPr>
        <p:grpSpPr>
          <a:xfrm>
            <a:off x="3434925" y="5667306"/>
            <a:ext cx="2270480" cy="1087938"/>
            <a:chOff x="0" y="0"/>
            <a:chExt cx="3928250" cy="1882286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3928237" cy="1882267"/>
            </a:xfrm>
            <a:custGeom>
              <a:avLst/>
              <a:gdLst/>
              <a:ahLst/>
              <a:cxnLst/>
              <a:rect l="l" t="t" r="r" b="b"/>
              <a:pathLst>
                <a:path w="3928237" h="1882267">
                  <a:moveTo>
                    <a:pt x="0" y="0"/>
                  </a:moveTo>
                  <a:lnTo>
                    <a:pt x="3928237" y="0"/>
                  </a:lnTo>
                  <a:lnTo>
                    <a:pt x="3928237" y="1882267"/>
                  </a:lnTo>
                  <a:lnTo>
                    <a:pt x="0" y="1882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b="-1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74" name="Group 74"/>
          <p:cNvGrpSpPr>
            <a:grpSpLocks noChangeAspect="1"/>
          </p:cNvGrpSpPr>
          <p:nvPr/>
        </p:nvGrpSpPr>
        <p:grpSpPr>
          <a:xfrm>
            <a:off x="2076258" y="6901338"/>
            <a:ext cx="4729417" cy="1323973"/>
            <a:chOff x="0" y="0"/>
            <a:chExt cx="5615846" cy="1572124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5615813" cy="1572133"/>
            </a:xfrm>
            <a:custGeom>
              <a:avLst/>
              <a:gdLst/>
              <a:ahLst/>
              <a:cxnLst/>
              <a:rect l="l" t="t" r="r" b="b"/>
              <a:pathLst>
                <a:path w="5615813" h="1572133">
                  <a:moveTo>
                    <a:pt x="0" y="0"/>
                  </a:moveTo>
                  <a:lnTo>
                    <a:pt x="5615813" y="0"/>
                  </a:lnTo>
                  <a:lnTo>
                    <a:pt x="5615813" y="1572133"/>
                  </a:lnTo>
                  <a:lnTo>
                    <a:pt x="0" y="1572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76" name="Group 76"/>
          <p:cNvGrpSpPr>
            <a:grpSpLocks noChangeAspect="1"/>
          </p:cNvGrpSpPr>
          <p:nvPr/>
        </p:nvGrpSpPr>
        <p:grpSpPr>
          <a:xfrm>
            <a:off x="12237029" y="5764964"/>
            <a:ext cx="893905" cy="867804"/>
            <a:chOff x="0" y="0"/>
            <a:chExt cx="1410389" cy="1369207"/>
          </a:xfrm>
        </p:grpSpPr>
        <p:sp>
          <p:nvSpPr>
            <p:cNvPr id="77" name="Freeform 77" descr="ไฟล์:Seal of the Parliament of Thailand.svg - วิกิพีเดีย"/>
            <p:cNvSpPr/>
            <p:nvPr/>
          </p:nvSpPr>
          <p:spPr>
            <a:xfrm>
              <a:off x="0" y="0"/>
              <a:ext cx="1410335" cy="1369187"/>
            </a:xfrm>
            <a:custGeom>
              <a:avLst/>
              <a:gdLst/>
              <a:ahLst/>
              <a:cxnLst/>
              <a:rect l="l" t="t" r="r" b="b"/>
              <a:pathLst>
                <a:path w="1410335" h="1369187">
                  <a:moveTo>
                    <a:pt x="0" y="0"/>
                  </a:moveTo>
                  <a:lnTo>
                    <a:pt x="1410335" y="0"/>
                  </a:lnTo>
                  <a:lnTo>
                    <a:pt x="1410335" y="1369187"/>
                  </a:lnTo>
                  <a:lnTo>
                    <a:pt x="0" y="1369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r="-3" b="-3009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3495359" y="5855146"/>
            <a:ext cx="1636850" cy="704072"/>
            <a:chOff x="0" y="0"/>
            <a:chExt cx="2182466" cy="938762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2182466" cy="938762"/>
            </a:xfrm>
            <a:custGeom>
              <a:avLst/>
              <a:gdLst/>
              <a:ahLst/>
              <a:cxnLst/>
              <a:rect l="l" t="t" r="r" b="b"/>
              <a:pathLst>
                <a:path w="2182466" h="938762">
                  <a:moveTo>
                    <a:pt x="0" y="0"/>
                  </a:moveTo>
                  <a:lnTo>
                    <a:pt x="2182466" y="0"/>
                  </a:lnTo>
                  <a:lnTo>
                    <a:pt x="2182466" y="938762"/>
                  </a:lnTo>
                  <a:lnTo>
                    <a:pt x="0" y="938762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th-TH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0" y="-9525"/>
              <a:ext cx="2182466" cy="9482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b="1" dirty="0" err="1">
                  <a:solidFill>
                    <a:srgbClr val="317771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รัฐสภา</a:t>
              </a:r>
              <a:endParaRPr lang="en-US" sz="3399" b="1" dirty="0">
                <a:solidFill>
                  <a:srgbClr val="317771"/>
                </a:solidFill>
                <a:latin typeface="Public Sans 2 Bold"/>
                <a:ea typeface="Public Sans 2 Bold"/>
                <a:cs typeface="Public Sans 2 Bold"/>
                <a:sym typeface="Public Sans 2 Bold"/>
              </a:endParaRPr>
            </a:p>
          </p:txBody>
        </p:sp>
      </p:grpSp>
      <p:grpSp>
        <p:nvGrpSpPr>
          <p:cNvPr id="81" name="Group 81"/>
          <p:cNvGrpSpPr>
            <a:grpSpLocks noChangeAspect="1"/>
          </p:cNvGrpSpPr>
          <p:nvPr/>
        </p:nvGrpSpPr>
        <p:grpSpPr>
          <a:xfrm>
            <a:off x="11012023" y="3016545"/>
            <a:ext cx="1166644" cy="1175734"/>
            <a:chOff x="0" y="0"/>
            <a:chExt cx="1621343" cy="1633976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1621282" cy="1633982"/>
            </a:xfrm>
            <a:custGeom>
              <a:avLst/>
              <a:gdLst/>
              <a:ahLst/>
              <a:cxnLst/>
              <a:rect l="l" t="t" r="r" b="b"/>
              <a:pathLst>
                <a:path w="1621282" h="1633982">
                  <a:moveTo>
                    <a:pt x="0" y="0"/>
                  </a:moveTo>
                  <a:lnTo>
                    <a:pt x="1621282" y="0"/>
                  </a:lnTo>
                  <a:lnTo>
                    <a:pt x="1621282" y="1633982"/>
                  </a:lnTo>
                  <a:lnTo>
                    <a:pt x="0" y="16339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389" r="-393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83" name="Group 83"/>
          <p:cNvGrpSpPr>
            <a:grpSpLocks noChangeAspect="1"/>
          </p:cNvGrpSpPr>
          <p:nvPr/>
        </p:nvGrpSpPr>
        <p:grpSpPr>
          <a:xfrm>
            <a:off x="12246383" y="3042074"/>
            <a:ext cx="1067353" cy="1066993"/>
            <a:chOff x="0" y="0"/>
            <a:chExt cx="1400468" cy="1399996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1400429" cy="1400048"/>
            </a:xfrm>
            <a:custGeom>
              <a:avLst/>
              <a:gdLst/>
              <a:ahLst/>
              <a:cxnLst/>
              <a:rect l="l" t="t" r="r" b="b"/>
              <a:pathLst>
                <a:path w="1400429" h="1400048">
                  <a:moveTo>
                    <a:pt x="0" y="0"/>
                  </a:moveTo>
                  <a:lnTo>
                    <a:pt x="1400429" y="0"/>
                  </a:lnTo>
                  <a:lnTo>
                    <a:pt x="1400429" y="1400048"/>
                  </a:lnTo>
                  <a:lnTo>
                    <a:pt x="0" y="140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l="-389" r="-392" b="3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14445728" y="3633732"/>
            <a:ext cx="866103" cy="558547"/>
            <a:chOff x="0" y="0"/>
            <a:chExt cx="1643054" cy="1059601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1643054" cy="1059601"/>
            </a:xfrm>
            <a:custGeom>
              <a:avLst/>
              <a:gdLst/>
              <a:ahLst/>
              <a:cxnLst/>
              <a:rect l="l" t="t" r="r" b="b"/>
              <a:pathLst>
                <a:path w="1643054" h="1059601">
                  <a:moveTo>
                    <a:pt x="0" y="0"/>
                  </a:moveTo>
                  <a:lnTo>
                    <a:pt x="1643054" y="0"/>
                  </a:lnTo>
                  <a:lnTo>
                    <a:pt x="1643054" y="1059601"/>
                  </a:lnTo>
                  <a:lnTo>
                    <a:pt x="0" y="1059601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th-TH"/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0" y="0"/>
              <a:ext cx="1643054" cy="10596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680"/>
                </a:lnSpc>
              </a:pPr>
              <a:r>
                <a:rPr lang="en-US" sz="1400" b="1">
                  <a:solidFill>
                    <a:srgbClr val="317771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หน่วยงานหลัก</a:t>
              </a:r>
            </a:p>
          </p:txBody>
        </p:sp>
      </p:grpSp>
      <p:grpSp>
        <p:nvGrpSpPr>
          <p:cNvPr id="88" name="Group 88"/>
          <p:cNvGrpSpPr>
            <a:grpSpLocks noChangeAspect="1"/>
          </p:cNvGrpSpPr>
          <p:nvPr/>
        </p:nvGrpSpPr>
        <p:grpSpPr>
          <a:xfrm>
            <a:off x="14589704" y="3145963"/>
            <a:ext cx="578151" cy="578151"/>
            <a:chOff x="0" y="0"/>
            <a:chExt cx="1096790" cy="1096790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1096772" cy="1096772"/>
            </a:xfrm>
            <a:custGeom>
              <a:avLst/>
              <a:gdLst/>
              <a:ahLst/>
              <a:cxnLst/>
              <a:rect l="l" t="t" r="r" b="b"/>
              <a:pathLst>
                <a:path w="1096772" h="1096772">
                  <a:moveTo>
                    <a:pt x="0" y="0"/>
                  </a:moveTo>
                  <a:lnTo>
                    <a:pt x="1096772" y="0"/>
                  </a:lnTo>
                  <a:lnTo>
                    <a:pt x="1096772" y="1096772"/>
                  </a:lnTo>
                  <a:lnTo>
                    <a:pt x="0" y="1096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r="-1" b="-1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90" name="Group 90"/>
          <p:cNvGrpSpPr>
            <a:grpSpLocks noChangeAspect="1"/>
          </p:cNvGrpSpPr>
          <p:nvPr/>
        </p:nvGrpSpPr>
        <p:grpSpPr>
          <a:xfrm>
            <a:off x="15525953" y="3205463"/>
            <a:ext cx="514057" cy="514057"/>
            <a:chOff x="0" y="0"/>
            <a:chExt cx="975200" cy="975200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975233" cy="975233"/>
            </a:xfrm>
            <a:custGeom>
              <a:avLst/>
              <a:gdLst/>
              <a:ahLst/>
              <a:cxnLst/>
              <a:rect l="l" t="t" r="r" b="b"/>
              <a:pathLst>
                <a:path w="975233" h="975233">
                  <a:moveTo>
                    <a:pt x="0" y="0"/>
                  </a:moveTo>
                  <a:lnTo>
                    <a:pt x="975233" y="0"/>
                  </a:lnTo>
                  <a:lnTo>
                    <a:pt x="975233" y="975233"/>
                  </a:lnTo>
                  <a:lnTo>
                    <a:pt x="0" y="975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r="3" b="3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2" name="Freeform 92"/>
          <p:cNvSpPr/>
          <p:nvPr/>
        </p:nvSpPr>
        <p:spPr>
          <a:xfrm>
            <a:off x="13377459" y="3056697"/>
            <a:ext cx="1031270" cy="1038853"/>
          </a:xfrm>
          <a:custGeom>
            <a:avLst/>
            <a:gdLst/>
            <a:ahLst/>
            <a:cxnLst/>
            <a:rect l="l" t="t" r="r" b="b"/>
            <a:pathLst>
              <a:path w="1031270" h="1038853">
                <a:moveTo>
                  <a:pt x="0" y="0"/>
                </a:moveTo>
                <a:lnTo>
                  <a:pt x="1031270" y="0"/>
                </a:lnTo>
                <a:lnTo>
                  <a:pt x="1031270" y="1038853"/>
                </a:lnTo>
                <a:lnTo>
                  <a:pt x="0" y="1038853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3" name="AutoShape 93"/>
          <p:cNvSpPr/>
          <p:nvPr/>
        </p:nvSpPr>
        <p:spPr>
          <a:xfrm>
            <a:off x="7096152" y="3586596"/>
            <a:ext cx="3733107" cy="0"/>
          </a:xfrm>
          <a:prstGeom prst="line">
            <a:avLst/>
          </a:prstGeom>
          <a:ln w="38100" cap="flat">
            <a:solidFill>
              <a:srgbClr val="0F4983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th-TH"/>
          </a:p>
        </p:txBody>
      </p:sp>
      <p:sp>
        <p:nvSpPr>
          <p:cNvPr id="94" name="AutoShape 94"/>
          <p:cNvSpPr/>
          <p:nvPr/>
        </p:nvSpPr>
        <p:spPr>
          <a:xfrm flipV="1">
            <a:off x="7207938" y="4875458"/>
            <a:ext cx="3695933" cy="0"/>
          </a:xfrm>
          <a:prstGeom prst="line">
            <a:avLst/>
          </a:prstGeom>
          <a:ln w="38100" cap="flat">
            <a:solidFill>
              <a:srgbClr val="0F4983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th-TH"/>
          </a:p>
        </p:txBody>
      </p:sp>
      <p:grpSp>
        <p:nvGrpSpPr>
          <p:cNvPr id="95" name="Group 95"/>
          <p:cNvGrpSpPr/>
          <p:nvPr/>
        </p:nvGrpSpPr>
        <p:grpSpPr>
          <a:xfrm>
            <a:off x="8533053" y="3346918"/>
            <a:ext cx="828521" cy="562160"/>
            <a:chOff x="0" y="0"/>
            <a:chExt cx="1024313" cy="695007"/>
          </a:xfrm>
        </p:grpSpPr>
        <p:sp>
          <p:nvSpPr>
            <p:cNvPr id="96" name="Freeform 96"/>
            <p:cNvSpPr/>
            <p:nvPr/>
          </p:nvSpPr>
          <p:spPr>
            <a:xfrm>
              <a:off x="0" y="0"/>
              <a:ext cx="1024310" cy="695067"/>
            </a:xfrm>
            <a:custGeom>
              <a:avLst/>
              <a:gdLst/>
              <a:ahLst/>
              <a:cxnLst/>
              <a:rect l="l" t="t" r="r" b="b"/>
              <a:pathLst>
                <a:path w="1024310" h="695067">
                  <a:moveTo>
                    <a:pt x="0" y="0"/>
                  </a:moveTo>
                  <a:lnTo>
                    <a:pt x="1024310" y="0"/>
                  </a:lnTo>
                  <a:lnTo>
                    <a:pt x="1024310" y="695067"/>
                  </a:lnTo>
                  <a:lnTo>
                    <a:pt x="0" y="695067"/>
                  </a:lnTo>
                  <a:close/>
                </a:path>
              </a:pathLst>
            </a:custGeom>
            <a:solidFill>
              <a:srgbClr val="DEEEFF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97" name="Group 97"/>
          <p:cNvGrpSpPr/>
          <p:nvPr/>
        </p:nvGrpSpPr>
        <p:grpSpPr>
          <a:xfrm>
            <a:off x="9330956" y="3240652"/>
            <a:ext cx="281084" cy="668425"/>
            <a:chOff x="0" y="0"/>
            <a:chExt cx="374778" cy="891234"/>
          </a:xfrm>
        </p:grpSpPr>
        <p:sp>
          <p:nvSpPr>
            <p:cNvPr id="98" name="Freeform 98"/>
            <p:cNvSpPr/>
            <p:nvPr/>
          </p:nvSpPr>
          <p:spPr>
            <a:xfrm>
              <a:off x="0" y="0"/>
              <a:ext cx="374777" cy="891293"/>
            </a:xfrm>
            <a:custGeom>
              <a:avLst/>
              <a:gdLst/>
              <a:ahLst/>
              <a:cxnLst/>
              <a:rect l="l" t="t" r="r" b="b"/>
              <a:pathLst>
                <a:path w="374777" h="891293">
                  <a:moveTo>
                    <a:pt x="0" y="0"/>
                  </a:moveTo>
                  <a:lnTo>
                    <a:pt x="374777" y="0"/>
                  </a:lnTo>
                  <a:lnTo>
                    <a:pt x="374777" y="891293"/>
                  </a:lnTo>
                  <a:lnTo>
                    <a:pt x="0" y="891293"/>
                  </a:lnTo>
                  <a:close/>
                </a:path>
              </a:pathLst>
            </a:custGeom>
            <a:solidFill>
              <a:srgbClr val="DEF1EE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8291909" y="4647735"/>
            <a:ext cx="1069665" cy="457138"/>
            <a:chOff x="0" y="0"/>
            <a:chExt cx="1626259" cy="695007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1626255" cy="695067"/>
            </a:xfrm>
            <a:custGeom>
              <a:avLst/>
              <a:gdLst/>
              <a:ahLst/>
              <a:cxnLst/>
              <a:rect l="l" t="t" r="r" b="b"/>
              <a:pathLst>
                <a:path w="1626255" h="695067">
                  <a:moveTo>
                    <a:pt x="0" y="0"/>
                  </a:moveTo>
                  <a:lnTo>
                    <a:pt x="1626255" y="0"/>
                  </a:lnTo>
                  <a:lnTo>
                    <a:pt x="1626255" y="695067"/>
                  </a:lnTo>
                  <a:lnTo>
                    <a:pt x="0" y="695067"/>
                  </a:lnTo>
                  <a:close/>
                </a:path>
              </a:pathLst>
            </a:custGeom>
            <a:solidFill>
              <a:srgbClr val="DEEEFF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01" name="Group 101"/>
          <p:cNvGrpSpPr/>
          <p:nvPr/>
        </p:nvGrpSpPr>
        <p:grpSpPr>
          <a:xfrm>
            <a:off x="9361574" y="4661552"/>
            <a:ext cx="550780" cy="668425"/>
            <a:chOff x="0" y="0"/>
            <a:chExt cx="734373" cy="891234"/>
          </a:xfrm>
        </p:grpSpPr>
        <p:sp>
          <p:nvSpPr>
            <p:cNvPr id="102" name="Freeform 102"/>
            <p:cNvSpPr/>
            <p:nvPr/>
          </p:nvSpPr>
          <p:spPr>
            <a:xfrm>
              <a:off x="0" y="0"/>
              <a:ext cx="734372" cy="891293"/>
            </a:xfrm>
            <a:custGeom>
              <a:avLst/>
              <a:gdLst/>
              <a:ahLst/>
              <a:cxnLst/>
              <a:rect l="l" t="t" r="r" b="b"/>
              <a:pathLst>
                <a:path w="734372" h="891293">
                  <a:moveTo>
                    <a:pt x="0" y="0"/>
                  </a:moveTo>
                  <a:lnTo>
                    <a:pt x="734372" y="0"/>
                  </a:lnTo>
                  <a:lnTo>
                    <a:pt x="734372" y="891293"/>
                  </a:lnTo>
                  <a:lnTo>
                    <a:pt x="0" y="891293"/>
                  </a:lnTo>
                  <a:close/>
                </a:path>
              </a:pathLst>
            </a:custGeom>
            <a:solidFill>
              <a:srgbClr val="DEF1EE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03" name="Group 103"/>
          <p:cNvGrpSpPr/>
          <p:nvPr/>
        </p:nvGrpSpPr>
        <p:grpSpPr>
          <a:xfrm>
            <a:off x="8162024" y="4552653"/>
            <a:ext cx="1963953" cy="668425"/>
            <a:chOff x="0" y="0"/>
            <a:chExt cx="2865312" cy="975200"/>
          </a:xfrm>
        </p:grpSpPr>
        <p:sp>
          <p:nvSpPr>
            <p:cNvPr id="104" name="Freeform 104"/>
            <p:cNvSpPr/>
            <p:nvPr/>
          </p:nvSpPr>
          <p:spPr>
            <a:xfrm>
              <a:off x="0" y="0"/>
              <a:ext cx="2865312" cy="975200"/>
            </a:xfrm>
            <a:custGeom>
              <a:avLst/>
              <a:gdLst/>
              <a:ahLst/>
              <a:cxnLst/>
              <a:rect l="l" t="t" r="r" b="b"/>
              <a:pathLst>
                <a:path w="2865312" h="975200">
                  <a:moveTo>
                    <a:pt x="0" y="0"/>
                  </a:moveTo>
                  <a:lnTo>
                    <a:pt x="2865312" y="0"/>
                  </a:lnTo>
                  <a:lnTo>
                    <a:pt x="2865312" y="975200"/>
                  </a:lnTo>
                  <a:lnTo>
                    <a:pt x="0" y="9752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th-TH"/>
            </a:p>
          </p:txBody>
        </p:sp>
        <p:sp>
          <p:nvSpPr>
            <p:cNvPr id="105" name="TextBox 105"/>
            <p:cNvSpPr txBox="1"/>
            <p:nvPr/>
          </p:nvSpPr>
          <p:spPr>
            <a:xfrm>
              <a:off x="0" y="-19050"/>
              <a:ext cx="2865312" cy="994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600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ภาคเอกชน</a:t>
              </a:r>
            </a:p>
          </p:txBody>
        </p:sp>
      </p:grpSp>
      <p:sp>
        <p:nvSpPr>
          <p:cNvPr id="106" name="AutoShape 106"/>
          <p:cNvSpPr/>
          <p:nvPr/>
        </p:nvSpPr>
        <p:spPr>
          <a:xfrm flipV="1">
            <a:off x="7137168" y="6204159"/>
            <a:ext cx="3692091" cy="3021"/>
          </a:xfrm>
          <a:prstGeom prst="line">
            <a:avLst/>
          </a:prstGeom>
          <a:ln w="38100" cap="flat">
            <a:solidFill>
              <a:srgbClr val="0F4983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th-TH"/>
          </a:p>
        </p:txBody>
      </p:sp>
      <p:grpSp>
        <p:nvGrpSpPr>
          <p:cNvPr id="107" name="Group 107"/>
          <p:cNvGrpSpPr/>
          <p:nvPr/>
        </p:nvGrpSpPr>
        <p:grpSpPr>
          <a:xfrm>
            <a:off x="9361574" y="5908007"/>
            <a:ext cx="839209" cy="668425"/>
            <a:chOff x="0" y="0"/>
            <a:chExt cx="1118945" cy="891234"/>
          </a:xfrm>
        </p:grpSpPr>
        <p:sp>
          <p:nvSpPr>
            <p:cNvPr id="108" name="Freeform 108"/>
            <p:cNvSpPr/>
            <p:nvPr/>
          </p:nvSpPr>
          <p:spPr>
            <a:xfrm>
              <a:off x="0" y="0"/>
              <a:ext cx="1118943" cy="891293"/>
            </a:xfrm>
            <a:custGeom>
              <a:avLst/>
              <a:gdLst/>
              <a:ahLst/>
              <a:cxnLst/>
              <a:rect l="l" t="t" r="r" b="b"/>
              <a:pathLst>
                <a:path w="1118943" h="891293">
                  <a:moveTo>
                    <a:pt x="0" y="0"/>
                  </a:moveTo>
                  <a:lnTo>
                    <a:pt x="1118943" y="0"/>
                  </a:lnTo>
                  <a:lnTo>
                    <a:pt x="1118943" y="891293"/>
                  </a:lnTo>
                  <a:lnTo>
                    <a:pt x="0" y="891293"/>
                  </a:lnTo>
                  <a:close/>
                </a:path>
              </a:pathLst>
            </a:custGeom>
            <a:solidFill>
              <a:srgbClr val="DEF1EE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09" name="Group 109"/>
          <p:cNvGrpSpPr/>
          <p:nvPr/>
        </p:nvGrpSpPr>
        <p:grpSpPr>
          <a:xfrm>
            <a:off x="7966538" y="5970298"/>
            <a:ext cx="1364418" cy="457138"/>
            <a:chOff x="0" y="0"/>
            <a:chExt cx="2074385" cy="695007"/>
          </a:xfrm>
        </p:grpSpPr>
        <p:sp>
          <p:nvSpPr>
            <p:cNvPr id="110" name="Freeform 110"/>
            <p:cNvSpPr/>
            <p:nvPr/>
          </p:nvSpPr>
          <p:spPr>
            <a:xfrm>
              <a:off x="0" y="0"/>
              <a:ext cx="2074379" cy="695067"/>
            </a:xfrm>
            <a:custGeom>
              <a:avLst/>
              <a:gdLst/>
              <a:ahLst/>
              <a:cxnLst/>
              <a:rect l="l" t="t" r="r" b="b"/>
              <a:pathLst>
                <a:path w="2074379" h="695067">
                  <a:moveTo>
                    <a:pt x="0" y="0"/>
                  </a:moveTo>
                  <a:lnTo>
                    <a:pt x="2074379" y="0"/>
                  </a:lnTo>
                  <a:lnTo>
                    <a:pt x="2074379" y="695067"/>
                  </a:lnTo>
                  <a:lnTo>
                    <a:pt x="0" y="695067"/>
                  </a:lnTo>
                  <a:close/>
                </a:path>
              </a:pathLst>
            </a:custGeom>
            <a:solidFill>
              <a:srgbClr val="DEEEFF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11" name="Group 111"/>
          <p:cNvGrpSpPr/>
          <p:nvPr/>
        </p:nvGrpSpPr>
        <p:grpSpPr>
          <a:xfrm>
            <a:off x="8063980" y="5864654"/>
            <a:ext cx="2113567" cy="668425"/>
            <a:chOff x="0" y="0"/>
            <a:chExt cx="3083592" cy="975200"/>
          </a:xfrm>
        </p:grpSpPr>
        <p:sp>
          <p:nvSpPr>
            <p:cNvPr id="112" name="Freeform 112"/>
            <p:cNvSpPr/>
            <p:nvPr/>
          </p:nvSpPr>
          <p:spPr>
            <a:xfrm>
              <a:off x="0" y="0"/>
              <a:ext cx="3083592" cy="975200"/>
            </a:xfrm>
            <a:custGeom>
              <a:avLst/>
              <a:gdLst/>
              <a:ahLst/>
              <a:cxnLst/>
              <a:rect l="l" t="t" r="r" b="b"/>
              <a:pathLst>
                <a:path w="3083592" h="975200">
                  <a:moveTo>
                    <a:pt x="0" y="0"/>
                  </a:moveTo>
                  <a:lnTo>
                    <a:pt x="3083592" y="0"/>
                  </a:lnTo>
                  <a:lnTo>
                    <a:pt x="3083592" y="975200"/>
                  </a:lnTo>
                  <a:lnTo>
                    <a:pt x="0" y="9752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th-TH"/>
            </a:p>
          </p:txBody>
        </p:sp>
        <p:sp>
          <p:nvSpPr>
            <p:cNvPr id="113" name="TextBox 113"/>
            <p:cNvSpPr txBox="1"/>
            <p:nvPr/>
          </p:nvSpPr>
          <p:spPr>
            <a:xfrm>
              <a:off x="0" y="-19050"/>
              <a:ext cx="3083592" cy="994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600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ฝ่ายนิติบัญญัติ</a:t>
              </a:r>
            </a:p>
          </p:txBody>
        </p:sp>
      </p:grpSp>
      <p:grpSp>
        <p:nvGrpSpPr>
          <p:cNvPr id="114" name="Group 114"/>
          <p:cNvGrpSpPr/>
          <p:nvPr/>
        </p:nvGrpSpPr>
        <p:grpSpPr>
          <a:xfrm>
            <a:off x="8252082" y="3240652"/>
            <a:ext cx="1620445" cy="668425"/>
            <a:chOff x="0" y="0"/>
            <a:chExt cx="2364151" cy="975200"/>
          </a:xfrm>
        </p:grpSpPr>
        <p:sp>
          <p:nvSpPr>
            <p:cNvPr id="115" name="Freeform 115"/>
            <p:cNvSpPr/>
            <p:nvPr/>
          </p:nvSpPr>
          <p:spPr>
            <a:xfrm>
              <a:off x="0" y="0"/>
              <a:ext cx="2364151" cy="975200"/>
            </a:xfrm>
            <a:custGeom>
              <a:avLst/>
              <a:gdLst/>
              <a:ahLst/>
              <a:cxnLst/>
              <a:rect l="l" t="t" r="r" b="b"/>
              <a:pathLst>
                <a:path w="2364151" h="975200">
                  <a:moveTo>
                    <a:pt x="0" y="0"/>
                  </a:moveTo>
                  <a:lnTo>
                    <a:pt x="2364151" y="0"/>
                  </a:lnTo>
                  <a:lnTo>
                    <a:pt x="2364151" y="975200"/>
                  </a:lnTo>
                  <a:lnTo>
                    <a:pt x="0" y="9752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th-TH"/>
            </a:p>
          </p:txBody>
        </p:sp>
        <p:sp>
          <p:nvSpPr>
            <p:cNvPr id="116" name="TextBox 116"/>
            <p:cNvSpPr txBox="1"/>
            <p:nvPr/>
          </p:nvSpPr>
          <p:spPr>
            <a:xfrm>
              <a:off x="0" y="-19050"/>
              <a:ext cx="2364151" cy="994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600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ภาครัฐ</a:t>
              </a:r>
            </a:p>
          </p:txBody>
        </p:sp>
      </p:grpSp>
      <p:sp>
        <p:nvSpPr>
          <p:cNvPr id="117" name="AutoShape 117"/>
          <p:cNvSpPr/>
          <p:nvPr/>
        </p:nvSpPr>
        <p:spPr>
          <a:xfrm flipV="1">
            <a:off x="7172553" y="7582498"/>
            <a:ext cx="3656706" cy="3019"/>
          </a:xfrm>
          <a:prstGeom prst="line">
            <a:avLst/>
          </a:prstGeom>
          <a:ln w="38100" cap="flat">
            <a:solidFill>
              <a:srgbClr val="0F4983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th-TH"/>
          </a:p>
        </p:txBody>
      </p:sp>
      <p:grpSp>
        <p:nvGrpSpPr>
          <p:cNvPr id="118" name="Group 118"/>
          <p:cNvGrpSpPr/>
          <p:nvPr/>
        </p:nvGrpSpPr>
        <p:grpSpPr>
          <a:xfrm>
            <a:off x="9330956" y="7338432"/>
            <a:ext cx="893065" cy="668425"/>
            <a:chOff x="0" y="0"/>
            <a:chExt cx="1190753" cy="891234"/>
          </a:xfrm>
        </p:grpSpPr>
        <p:sp>
          <p:nvSpPr>
            <p:cNvPr id="119" name="Freeform 119"/>
            <p:cNvSpPr/>
            <p:nvPr/>
          </p:nvSpPr>
          <p:spPr>
            <a:xfrm>
              <a:off x="0" y="0"/>
              <a:ext cx="1190750" cy="891293"/>
            </a:xfrm>
            <a:custGeom>
              <a:avLst/>
              <a:gdLst/>
              <a:ahLst/>
              <a:cxnLst/>
              <a:rect l="l" t="t" r="r" b="b"/>
              <a:pathLst>
                <a:path w="1190750" h="891293">
                  <a:moveTo>
                    <a:pt x="0" y="0"/>
                  </a:moveTo>
                  <a:lnTo>
                    <a:pt x="1190750" y="0"/>
                  </a:lnTo>
                  <a:lnTo>
                    <a:pt x="1190750" y="891293"/>
                  </a:lnTo>
                  <a:lnTo>
                    <a:pt x="0" y="891293"/>
                  </a:lnTo>
                  <a:close/>
                </a:path>
              </a:pathLst>
            </a:custGeom>
            <a:solidFill>
              <a:srgbClr val="DEF1EE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20" name="Group 120"/>
          <p:cNvGrpSpPr/>
          <p:nvPr/>
        </p:nvGrpSpPr>
        <p:grpSpPr>
          <a:xfrm>
            <a:off x="7966538" y="7356948"/>
            <a:ext cx="1364418" cy="457138"/>
            <a:chOff x="0" y="0"/>
            <a:chExt cx="2074385" cy="695007"/>
          </a:xfrm>
        </p:grpSpPr>
        <p:sp>
          <p:nvSpPr>
            <p:cNvPr id="121" name="Freeform 121"/>
            <p:cNvSpPr/>
            <p:nvPr/>
          </p:nvSpPr>
          <p:spPr>
            <a:xfrm>
              <a:off x="0" y="0"/>
              <a:ext cx="2074379" cy="695067"/>
            </a:xfrm>
            <a:custGeom>
              <a:avLst/>
              <a:gdLst/>
              <a:ahLst/>
              <a:cxnLst/>
              <a:rect l="l" t="t" r="r" b="b"/>
              <a:pathLst>
                <a:path w="2074379" h="695067">
                  <a:moveTo>
                    <a:pt x="0" y="0"/>
                  </a:moveTo>
                  <a:lnTo>
                    <a:pt x="2074379" y="0"/>
                  </a:lnTo>
                  <a:lnTo>
                    <a:pt x="2074379" y="695067"/>
                  </a:lnTo>
                  <a:lnTo>
                    <a:pt x="0" y="695067"/>
                  </a:lnTo>
                  <a:close/>
                </a:path>
              </a:pathLst>
            </a:custGeom>
            <a:solidFill>
              <a:srgbClr val="DEEEFF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22" name="Group 122"/>
          <p:cNvGrpSpPr/>
          <p:nvPr/>
        </p:nvGrpSpPr>
        <p:grpSpPr>
          <a:xfrm>
            <a:off x="8063980" y="7204117"/>
            <a:ext cx="2160041" cy="668425"/>
            <a:chOff x="0" y="0"/>
            <a:chExt cx="3151395" cy="975200"/>
          </a:xfrm>
        </p:grpSpPr>
        <p:sp>
          <p:nvSpPr>
            <p:cNvPr id="123" name="Freeform 123"/>
            <p:cNvSpPr/>
            <p:nvPr/>
          </p:nvSpPr>
          <p:spPr>
            <a:xfrm>
              <a:off x="0" y="0"/>
              <a:ext cx="3151395" cy="975200"/>
            </a:xfrm>
            <a:custGeom>
              <a:avLst/>
              <a:gdLst/>
              <a:ahLst/>
              <a:cxnLst/>
              <a:rect l="l" t="t" r="r" b="b"/>
              <a:pathLst>
                <a:path w="3151395" h="975200">
                  <a:moveTo>
                    <a:pt x="0" y="0"/>
                  </a:moveTo>
                  <a:lnTo>
                    <a:pt x="3151395" y="0"/>
                  </a:lnTo>
                  <a:lnTo>
                    <a:pt x="3151395" y="975200"/>
                  </a:lnTo>
                  <a:lnTo>
                    <a:pt x="0" y="9752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th-TH"/>
            </a:p>
          </p:txBody>
        </p:sp>
        <p:sp>
          <p:nvSpPr>
            <p:cNvPr id="124" name="TextBox 124"/>
            <p:cNvSpPr txBox="1"/>
            <p:nvPr/>
          </p:nvSpPr>
          <p:spPr>
            <a:xfrm>
              <a:off x="0" y="-19050"/>
              <a:ext cx="3151395" cy="994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600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สหภาพแรงงาน</a:t>
              </a:r>
            </a:p>
          </p:txBody>
        </p:sp>
      </p:grpSp>
      <p:sp>
        <p:nvSpPr>
          <p:cNvPr id="125" name="AutoShape 125"/>
          <p:cNvSpPr/>
          <p:nvPr/>
        </p:nvSpPr>
        <p:spPr>
          <a:xfrm>
            <a:off x="7207938" y="9031568"/>
            <a:ext cx="3695933" cy="3022"/>
          </a:xfrm>
          <a:prstGeom prst="line">
            <a:avLst/>
          </a:prstGeom>
          <a:ln w="38100" cap="flat">
            <a:solidFill>
              <a:srgbClr val="0F4983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th-TH"/>
          </a:p>
        </p:txBody>
      </p:sp>
      <p:grpSp>
        <p:nvGrpSpPr>
          <p:cNvPr id="126" name="Group 126"/>
          <p:cNvGrpSpPr/>
          <p:nvPr/>
        </p:nvGrpSpPr>
        <p:grpSpPr>
          <a:xfrm>
            <a:off x="7704532" y="8513712"/>
            <a:ext cx="1657042" cy="455248"/>
            <a:chOff x="0" y="0"/>
            <a:chExt cx="1953322" cy="536646"/>
          </a:xfrm>
        </p:grpSpPr>
        <p:sp>
          <p:nvSpPr>
            <p:cNvPr id="127" name="Freeform 127"/>
            <p:cNvSpPr/>
            <p:nvPr/>
          </p:nvSpPr>
          <p:spPr>
            <a:xfrm>
              <a:off x="0" y="0"/>
              <a:ext cx="1953316" cy="536706"/>
            </a:xfrm>
            <a:custGeom>
              <a:avLst/>
              <a:gdLst/>
              <a:ahLst/>
              <a:cxnLst/>
              <a:rect l="l" t="t" r="r" b="b"/>
              <a:pathLst>
                <a:path w="1953316" h="536706">
                  <a:moveTo>
                    <a:pt x="0" y="0"/>
                  </a:moveTo>
                  <a:lnTo>
                    <a:pt x="1953316" y="0"/>
                  </a:lnTo>
                  <a:lnTo>
                    <a:pt x="1953316" y="536706"/>
                  </a:lnTo>
                  <a:lnTo>
                    <a:pt x="0" y="536706"/>
                  </a:lnTo>
                  <a:close/>
                </a:path>
              </a:pathLst>
            </a:custGeom>
            <a:solidFill>
              <a:srgbClr val="DEEEFF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28" name="Group 128"/>
          <p:cNvGrpSpPr/>
          <p:nvPr/>
        </p:nvGrpSpPr>
        <p:grpSpPr>
          <a:xfrm>
            <a:off x="8158544" y="8869757"/>
            <a:ext cx="1172412" cy="599500"/>
            <a:chOff x="0" y="0"/>
            <a:chExt cx="1382040" cy="706691"/>
          </a:xfrm>
        </p:grpSpPr>
        <p:sp>
          <p:nvSpPr>
            <p:cNvPr id="129" name="Freeform 129"/>
            <p:cNvSpPr/>
            <p:nvPr/>
          </p:nvSpPr>
          <p:spPr>
            <a:xfrm>
              <a:off x="0" y="0"/>
              <a:ext cx="1382036" cy="706750"/>
            </a:xfrm>
            <a:custGeom>
              <a:avLst/>
              <a:gdLst/>
              <a:ahLst/>
              <a:cxnLst/>
              <a:rect l="l" t="t" r="r" b="b"/>
              <a:pathLst>
                <a:path w="1382036" h="706750">
                  <a:moveTo>
                    <a:pt x="0" y="0"/>
                  </a:moveTo>
                  <a:lnTo>
                    <a:pt x="1382036" y="0"/>
                  </a:lnTo>
                  <a:lnTo>
                    <a:pt x="1382036" y="706750"/>
                  </a:lnTo>
                  <a:lnTo>
                    <a:pt x="0" y="706750"/>
                  </a:lnTo>
                  <a:close/>
                </a:path>
              </a:pathLst>
            </a:custGeom>
            <a:solidFill>
              <a:srgbClr val="DEEEFF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30" name="Group 130"/>
          <p:cNvGrpSpPr/>
          <p:nvPr/>
        </p:nvGrpSpPr>
        <p:grpSpPr>
          <a:xfrm>
            <a:off x="9330956" y="8679796"/>
            <a:ext cx="531548" cy="668425"/>
            <a:chOff x="0" y="0"/>
            <a:chExt cx="708731" cy="891234"/>
          </a:xfrm>
        </p:grpSpPr>
        <p:sp>
          <p:nvSpPr>
            <p:cNvPr id="131" name="Freeform 131"/>
            <p:cNvSpPr/>
            <p:nvPr/>
          </p:nvSpPr>
          <p:spPr>
            <a:xfrm>
              <a:off x="0" y="0"/>
              <a:ext cx="708729" cy="891293"/>
            </a:xfrm>
            <a:custGeom>
              <a:avLst/>
              <a:gdLst/>
              <a:ahLst/>
              <a:cxnLst/>
              <a:rect l="l" t="t" r="r" b="b"/>
              <a:pathLst>
                <a:path w="708729" h="891293">
                  <a:moveTo>
                    <a:pt x="0" y="0"/>
                  </a:moveTo>
                  <a:lnTo>
                    <a:pt x="708729" y="0"/>
                  </a:lnTo>
                  <a:lnTo>
                    <a:pt x="708729" y="891293"/>
                  </a:lnTo>
                  <a:lnTo>
                    <a:pt x="0" y="891293"/>
                  </a:lnTo>
                  <a:close/>
                </a:path>
              </a:pathLst>
            </a:custGeom>
            <a:solidFill>
              <a:srgbClr val="DEF1EE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9872527" y="8289881"/>
            <a:ext cx="500929" cy="668425"/>
            <a:chOff x="0" y="0"/>
            <a:chExt cx="667906" cy="891234"/>
          </a:xfrm>
        </p:grpSpPr>
        <p:sp>
          <p:nvSpPr>
            <p:cNvPr id="133" name="Freeform 133"/>
            <p:cNvSpPr/>
            <p:nvPr/>
          </p:nvSpPr>
          <p:spPr>
            <a:xfrm>
              <a:off x="0" y="0"/>
              <a:ext cx="667904" cy="891293"/>
            </a:xfrm>
            <a:custGeom>
              <a:avLst/>
              <a:gdLst/>
              <a:ahLst/>
              <a:cxnLst/>
              <a:rect l="l" t="t" r="r" b="b"/>
              <a:pathLst>
                <a:path w="667904" h="891293">
                  <a:moveTo>
                    <a:pt x="0" y="0"/>
                  </a:moveTo>
                  <a:lnTo>
                    <a:pt x="667904" y="0"/>
                  </a:lnTo>
                  <a:lnTo>
                    <a:pt x="667904" y="891293"/>
                  </a:lnTo>
                  <a:lnTo>
                    <a:pt x="0" y="891293"/>
                  </a:lnTo>
                  <a:close/>
                </a:path>
              </a:pathLst>
            </a:custGeom>
            <a:solidFill>
              <a:srgbClr val="DEF1EE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34" name="Group 134"/>
          <p:cNvGrpSpPr/>
          <p:nvPr/>
        </p:nvGrpSpPr>
        <p:grpSpPr>
          <a:xfrm>
            <a:off x="7578247" y="8543157"/>
            <a:ext cx="3131506" cy="1252701"/>
            <a:chOff x="0" y="0"/>
            <a:chExt cx="4568716" cy="1827630"/>
          </a:xfrm>
        </p:grpSpPr>
        <p:sp>
          <p:nvSpPr>
            <p:cNvPr id="135" name="Freeform 135"/>
            <p:cNvSpPr/>
            <p:nvPr/>
          </p:nvSpPr>
          <p:spPr>
            <a:xfrm>
              <a:off x="0" y="0"/>
              <a:ext cx="4568716" cy="1827630"/>
            </a:xfrm>
            <a:custGeom>
              <a:avLst/>
              <a:gdLst/>
              <a:ahLst/>
              <a:cxnLst/>
              <a:rect l="l" t="t" r="r" b="b"/>
              <a:pathLst>
                <a:path w="4568716" h="1827630">
                  <a:moveTo>
                    <a:pt x="0" y="0"/>
                  </a:moveTo>
                  <a:lnTo>
                    <a:pt x="4568716" y="0"/>
                  </a:lnTo>
                  <a:lnTo>
                    <a:pt x="4568716" y="1827630"/>
                  </a:lnTo>
                  <a:lnTo>
                    <a:pt x="0" y="182763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th-TH"/>
            </a:p>
          </p:txBody>
        </p:sp>
        <p:sp>
          <p:nvSpPr>
            <p:cNvPr id="136" name="TextBox 136"/>
            <p:cNvSpPr txBox="1"/>
            <p:nvPr/>
          </p:nvSpPr>
          <p:spPr>
            <a:xfrm>
              <a:off x="0" y="9525"/>
              <a:ext cx="4568716" cy="18181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860"/>
                </a:lnSpc>
              </a:pPr>
              <a:r>
                <a:rPr lang="en-US" sz="2600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ภาคประชาสังคม</a:t>
              </a:r>
            </a:p>
            <a:p>
              <a:pPr algn="ctr">
                <a:lnSpc>
                  <a:spcPts val="2860"/>
                </a:lnSpc>
              </a:pPr>
              <a:r>
                <a:rPr lang="en-US" sz="2600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ภาคประชาชน</a:t>
              </a:r>
            </a:p>
            <a:p>
              <a:pPr algn="ctr">
                <a:lnSpc>
                  <a:spcPts val="2860"/>
                </a:lnSpc>
              </a:pPr>
              <a:r>
                <a:rPr lang="en-US" sz="2600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ภาควิชาการ </a:t>
              </a:r>
            </a:p>
          </p:txBody>
        </p:sp>
      </p:grpSp>
      <p:sp>
        <p:nvSpPr>
          <p:cNvPr id="137" name="Freeform 137"/>
          <p:cNvSpPr/>
          <p:nvPr/>
        </p:nvSpPr>
        <p:spPr>
          <a:xfrm>
            <a:off x="2116017" y="4409409"/>
            <a:ext cx="4980135" cy="973962"/>
          </a:xfrm>
          <a:custGeom>
            <a:avLst/>
            <a:gdLst/>
            <a:ahLst/>
            <a:cxnLst/>
            <a:rect l="l" t="t" r="r" b="b"/>
            <a:pathLst>
              <a:path w="4980135" h="973962">
                <a:moveTo>
                  <a:pt x="0" y="0"/>
                </a:moveTo>
                <a:lnTo>
                  <a:pt x="4980135" y="0"/>
                </a:lnTo>
                <a:lnTo>
                  <a:pt x="4980135" y="973963"/>
                </a:lnTo>
                <a:lnTo>
                  <a:pt x="0" y="973963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2960" r="-7074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8" name="Freeform 138"/>
          <p:cNvSpPr/>
          <p:nvPr/>
        </p:nvSpPr>
        <p:spPr>
          <a:xfrm>
            <a:off x="15405980" y="7152743"/>
            <a:ext cx="840234" cy="854114"/>
          </a:xfrm>
          <a:custGeom>
            <a:avLst/>
            <a:gdLst/>
            <a:ahLst/>
            <a:cxnLst/>
            <a:rect l="l" t="t" r="r" b="b"/>
            <a:pathLst>
              <a:path w="840234" h="854114">
                <a:moveTo>
                  <a:pt x="0" y="0"/>
                </a:moveTo>
                <a:lnTo>
                  <a:pt x="840234" y="0"/>
                </a:lnTo>
                <a:lnTo>
                  <a:pt x="840234" y="854114"/>
                </a:lnTo>
                <a:lnTo>
                  <a:pt x="0" y="85411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alphaModFix amt="43999"/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9" name="Freeform 139"/>
          <p:cNvSpPr/>
          <p:nvPr/>
        </p:nvSpPr>
        <p:spPr>
          <a:xfrm>
            <a:off x="10903872" y="7017591"/>
            <a:ext cx="770113" cy="641682"/>
          </a:xfrm>
          <a:custGeom>
            <a:avLst/>
            <a:gdLst/>
            <a:ahLst/>
            <a:cxnLst/>
            <a:rect l="l" t="t" r="r" b="b"/>
            <a:pathLst>
              <a:path w="770113" h="641682">
                <a:moveTo>
                  <a:pt x="0" y="0"/>
                </a:moveTo>
                <a:lnTo>
                  <a:pt x="770113" y="0"/>
                </a:lnTo>
                <a:lnTo>
                  <a:pt x="770113" y="641682"/>
                </a:lnTo>
                <a:lnTo>
                  <a:pt x="0" y="64168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alphaModFix amt="39000"/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0" name="Freeform 140"/>
          <p:cNvSpPr/>
          <p:nvPr/>
        </p:nvSpPr>
        <p:spPr>
          <a:xfrm>
            <a:off x="11552667" y="7014361"/>
            <a:ext cx="4050577" cy="1069853"/>
          </a:xfrm>
          <a:custGeom>
            <a:avLst/>
            <a:gdLst/>
            <a:ahLst/>
            <a:cxnLst/>
            <a:rect l="l" t="t" r="r" b="b"/>
            <a:pathLst>
              <a:path w="4050577" h="1069853">
                <a:moveTo>
                  <a:pt x="0" y="0"/>
                </a:moveTo>
                <a:lnTo>
                  <a:pt x="4050577" y="0"/>
                </a:lnTo>
                <a:lnTo>
                  <a:pt x="4050577" y="1069853"/>
                </a:lnTo>
                <a:lnTo>
                  <a:pt x="0" y="1069853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76" b="-3094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1" name="Freeform 141"/>
          <p:cNvSpPr/>
          <p:nvPr/>
        </p:nvSpPr>
        <p:spPr>
          <a:xfrm>
            <a:off x="11350328" y="4364592"/>
            <a:ext cx="1429731" cy="1080593"/>
          </a:xfrm>
          <a:custGeom>
            <a:avLst/>
            <a:gdLst/>
            <a:ahLst/>
            <a:cxnLst/>
            <a:rect l="l" t="t" r="r" b="b"/>
            <a:pathLst>
              <a:path w="1429731" h="1080593">
                <a:moveTo>
                  <a:pt x="0" y="0"/>
                </a:moveTo>
                <a:lnTo>
                  <a:pt x="1429731" y="0"/>
                </a:lnTo>
                <a:lnTo>
                  <a:pt x="1429731" y="1080593"/>
                </a:lnTo>
                <a:lnTo>
                  <a:pt x="0" y="1080593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-1625" r="-200695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2" name="Freeform 142"/>
          <p:cNvSpPr/>
          <p:nvPr/>
        </p:nvSpPr>
        <p:spPr>
          <a:xfrm>
            <a:off x="14650861" y="4328546"/>
            <a:ext cx="1501956" cy="1116639"/>
          </a:xfrm>
          <a:custGeom>
            <a:avLst/>
            <a:gdLst/>
            <a:ahLst/>
            <a:cxnLst/>
            <a:rect l="l" t="t" r="r" b="b"/>
            <a:pathLst>
              <a:path w="1501956" h="1116639">
                <a:moveTo>
                  <a:pt x="0" y="0"/>
                </a:moveTo>
                <a:lnTo>
                  <a:pt x="1501955" y="0"/>
                </a:lnTo>
                <a:lnTo>
                  <a:pt x="1501955" y="1116639"/>
                </a:lnTo>
                <a:lnTo>
                  <a:pt x="0" y="1116639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-199744" t="-954" r="-477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43" name="Group 143"/>
          <p:cNvGrpSpPr>
            <a:grpSpLocks noChangeAspect="1"/>
          </p:cNvGrpSpPr>
          <p:nvPr/>
        </p:nvGrpSpPr>
        <p:grpSpPr>
          <a:xfrm>
            <a:off x="13246784" y="4374850"/>
            <a:ext cx="936773" cy="1070336"/>
            <a:chOff x="0" y="0"/>
            <a:chExt cx="4525074" cy="5170250"/>
          </a:xfrm>
        </p:grpSpPr>
        <p:sp>
          <p:nvSpPr>
            <p:cNvPr id="144" name="Freeform 144"/>
            <p:cNvSpPr/>
            <p:nvPr/>
          </p:nvSpPr>
          <p:spPr>
            <a:xfrm>
              <a:off x="0" y="0"/>
              <a:ext cx="4525137" cy="5170297"/>
            </a:xfrm>
            <a:custGeom>
              <a:avLst/>
              <a:gdLst/>
              <a:ahLst/>
              <a:cxnLst/>
              <a:rect l="l" t="t" r="r" b="b"/>
              <a:pathLst>
                <a:path w="4525137" h="5170297">
                  <a:moveTo>
                    <a:pt x="0" y="0"/>
                  </a:moveTo>
                  <a:lnTo>
                    <a:pt x="4525137" y="0"/>
                  </a:lnTo>
                  <a:lnTo>
                    <a:pt x="4525137" y="5170297"/>
                  </a:lnTo>
                  <a:lnTo>
                    <a:pt x="0" y="5170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 r="1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45" name="Freeform 145"/>
          <p:cNvSpPr/>
          <p:nvPr/>
        </p:nvSpPr>
        <p:spPr>
          <a:xfrm>
            <a:off x="16654838" y="3205463"/>
            <a:ext cx="698338" cy="703615"/>
          </a:xfrm>
          <a:custGeom>
            <a:avLst/>
            <a:gdLst/>
            <a:ahLst/>
            <a:cxnLst/>
            <a:rect l="l" t="t" r="r" b="b"/>
            <a:pathLst>
              <a:path w="698338" h="703615">
                <a:moveTo>
                  <a:pt x="0" y="0"/>
                </a:moveTo>
                <a:lnTo>
                  <a:pt x="698338" y="0"/>
                </a:lnTo>
                <a:lnTo>
                  <a:pt x="698338" y="703614"/>
                </a:lnTo>
                <a:lnTo>
                  <a:pt x="0" y="70361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6" name="Freeform 146"/>
          <p:cNvSpPr/>
          <p:nvPr/>
        </p:nvSpPr>
        <p:spPr>
          <a:xfrm>
            <a:off x="16654838" y="4517463"/>
            <a:ext cx="698338" cy="703615"/>
          </a:xfrm>
          <a:custGeom>
            <a:avLst/>
            <a:gdLst/>
            <a:ahLst/>
            <a:cxnLst/>
            <a:rect l="l" t="t" r="r" b="b"/>
            <a:pathLst>
              <a:path w="698338" h="703615">
                <a:moveTo>
                  <a:pt x="0" y="0"/>
                </a:moveTo>
                <a:lnTo>
                  <a:pt x="698338" y="0"/>
                </a:lnTo>
                <a:lnTo>
                  <a:pt x="698338" y="703615"/>
                </a:lnTo>
                <a:lnTo>
                  <a:pt x="0" y="703615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7" name="Freeform 147"/>
          <p:cNvSpPr/>
          <p:nvPr/>
        </p:nvSpPr>
        <p:spPr>
          <a:xfrm>
            <a:off x="16654838" y="5812523"/>
            <a:ext cx="698338" cy="703615"/>
          </a:xfrm>
          <a:custGeom>
            <a:avLst/>
            <a:gdLst/>
            <a:ahLst/>
            <a:cxnLst/>
            <a:rect l="l" t="t" r="r" b="b"/>
            <a:pathLst>
              <a:path w="698338" h="703615">
                <a:moveTo>
                  <a:pt x="0" y="0"/>
                </a:moveTo>
                <a:lnTo>
                  <a:pt x="698338" y="0"/>
                </a:lnTo>
                <a:lnTo>
                  <a:pt x="698338" y="703614"/>
                </a:lnTo>
                <a:lnTo>
                  <a:pt x="0" y="70361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8" name="Freeform 148"/>
          <p:cNvSpPr/>
          <p:nvPr/>
        </p:nvSpPr>
        <p:spPr>
          <a:xfrm>
            <a:off x="16654838" y="7204117"/>
            <a:ext cx="698338" cy="703615"/>
          </a:xfrm>
          <a:custGeom>
            <a:avLst/>
            <a:gdLst/>
            <a:ahLst/>
            <a:cxnLst/>
            <a:rect l="l" t="t" r="r" b="b"/>
            <a:pathLst>
              <a:path w="698338" h="703615">
                <a:moveTo>
                  <a:pt x="0" y="0"/>
                </a:moveTo>
                <a:lnTo>
                  <a:pt x="698338" y="0"/>
                </a:lnTo>
                <a:lnTo>
                  <a:pt x="698338" y="703615"/>
                </a:lnTo>
                <a:lnTo>
                  <a:pt x="0" y="703615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9" name="Freeform 149"/>
          <p:cNvSpPr/>
          <p:nvPr/>
        </p:nvSpPr>
        <p:spPr>
          <a:xfrm>
            <a:off x="16654838" y="8595712"/>
            <a:ext cx="698338" cy="703615"/>
          </a:xfrm>
          <a:custGeom>
            <a:avLst/>
            <a:gdLst/>
            <a:ahLst/>
            <a:cxnLst/>
            <a:rect l="l" t="t" r="r" b="b"/>
            <a:pathLst>
              <a:path w="698338" h="703615">
                <a:moveTo>
                  <a:pt x="0" y="0"/>
                </a:moveTo>
                <a:lnTo>
                  <a:pt x="698338" y="0"/>
                </a:lnTo>
                <a:lnTo>
                  <a:pt x="698338" y="703615"/>
                </a:lnTo>
                <a:lnTo>
                  <a:pt x="0" y="703615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50" name="Freeform 150"/>
          <p:cNvSpPr/>
          <p:nvPr/>
        </p:nvSpPr>
        <p:spPr>
          <a:xfrm>
            <a:off x="15146699" y="8561142"/>
            <a:ext cx="956874" cy="904246"/>
          </a:xfrm>
          <a:custGeom>
            <a:avLst/>
            <a:gdLst/>
            <a:ahLst/>
            <a:cxnLst/>
            <a:rect l="l" t="t" r="r" b="b"/>
            <a:pathLst>
              <a:path w="956874" h="904246">
                <a:moveTo>
                  <a:pt x="0" y="0"/>
                </a:moveTo>
                <a:lnTo>
                  <a:pt x="956874" y="0"/>
                </a:lnTo>
                <a:lnTo>
                  <a:pt x="956874" y="904246"/>
                </a:lnTo>
                <a:lnTo>
                  <a:pt x="0" y="904246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51" name="Freeform 151"/>
          <p:cNvSpPr/>
          <p:nvPr/>
        </p:nvSpPr>
        <p:spPr>
          <a:xfrm>
            <a:off x="12832771" y="8484264"/>
            <a:ext cx="1325174" cy="1060692"/>
          </a:xfrm>
          <a:custGeom>
            <a:avLst/>
            <a:gdLst/>
            <a:ahLst/>
            <a:cxnLst/>
            <a:rect l="l" t="t" r="r" b="b"/>
            <a:pathLst>
              <a:path w="1325174" h="1060692">
                <a:moveTo>
                  <a:pt x="0" y="0"/>
                </a:moveTo>
                <a:lnTo>
                  <a:pt x="1325175" y="0"/>
                </a:lnTo>
                <a:lnTo>
                  <a:pt x="1325175" y="1060692"/>
                </a:lnTo>
                <a:lnTo>
                  <a:pt x="0" y="1060692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52" name="Group 152"/>
          <p:cNvGrpSpPr/>
          <p:nvPr/>
        </p:nvGrpSpPr>
        <p:grpSpPr>
          <a:xfrm>
            <a:off x="2953998" y="8645183"/>
            <a:ext cx="3979754" cy="710280"/>
            <a:chOff x="0" y="0"/>
            <a:chExt cx="5259956" cy="938762"/>
          </a:xfrm>
        </p:grpSpPr>
        <p:sp>
          <p:nvSpPr>
            <p:cNvPr id="153" name="Freeform 153"/>
            <p:cNvSpPr/>
            <p:nvPr/>
          </p:nvSpPr>
          <p:spPr>
            <a:xfrm>
              <a:off x="0" y="0"/>
              <a:ext cx="5259956" cy="938762"/>
            </a:xfrm>
            <a:custGeom>
              <a:avLst/>
              <a:gdLst/>
              <a:ahLst/>
              <a:cxnLst/>
              <a:rect l="l" t="t" r="r" b="b"/>
              <a:pathLst>
                <a:path w="5259956" h="938762">
                  <a:moveTo>
                    <a:pt x="0" y="0"/>
                  </a:moveTo>
                  <a:lnTo>
                    <a:pt x="5259956" y="0"/>
                  </a:lnTo>
                  <a:lnTo>
                    <a:pt x="5259956" y="938762"/>
                  </a:lnTo>
                  <a:lnTo>
                    <a:pt x="0" y="938762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th-TH"/>
            </a:p>
          </p:txBody>
        </p:sp>
        <p:sp>
          <p:nvSpPr>
            <p:cNvPr id="154" name="TextBox 154"/>
            <p:cNvSpPr txBox="1"/>
            <p:nvPr/>
          </p:nvSpPr>
          <p:spPr>
            <a:xfrm>
              <a:off x="0" y="-9525"/>
              <a:ext cx="5259956" cy="9482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479"/>
                </a:lnSpc>
              </a:pPr>
              <a:r>
                <a:rPr lang="en-US" sz="2899" b="1">
                  <a:solidFill>
                    <a:srgbClr val="2978C8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Public Consultation</a:t>
              </a:r>
            </a:p>
          </p:txBody>
        </p:sp>
      </p:grpSp>
      <p:sp>
        <p:nvSpPr>
          <p:cNvPr id="155" name="Freeform 155"/>
          <p:cNvSpPr/>
          <p:nvPr/>
        </p:nvSpPr>
        <p:spPr>
          <a:xfrm>
            <a:off x="2116017" y="8562630"/>
            <a:ext cx="950687" cy="818779"/>
          </a:xfrm>
          <a:custGeom>
            <a:avLst/>
            <a:gdLst/>
            <a:ahLst/>
            <a:cxnLst/>
            <a:rect l="l" t="t" r="r" b="b"/>
            <a:pathLst>
              <a:path w="950687" h="818779">
                <a:moveTo>
                  <a:pt x="0" y="0"/>
                </a:moveTo>
                <a:lnTo>
                  <a:pt x="950687" y="0"/>
                </a:lnTo>
                <a:lnTo>
                  <a:pt x="950687" y="818779"/>
                </a:lnTo>
                <a:lnTo>
                  <a:pt x="0" y="818779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56" name="Freeform 156"/>
          <p:cNvSpPr/>
          <p:nvPr/>
        </p:nvSpPr>
        <p:spPr>
          <a:xfrm>
            <a:off x="15217098" y="5774360"/>
            <a:ext cx="935719" cy="935719"/>
          </a:xfrm>
          <a:custGeom>
            <a:avLst/>
            <a:gdLst/>
            <a:ahLst/>
            <a:cxnLst/>
            <a:rect l="l" t="t" r="r" b="b"/>
            <a:pathLst>
              <a:path w="935719" h="935719">
                <a:moveTo>
                  <a:pt x="0" y="0"/>
                </a:moveTo>
                <a:lnTo>
                  <a:pt x="935718" y="0"/>
                </a:lnTo>
                <a:lnTo>
                  <a:pt x="935718" y="935719"/>
                </a:lnTo>
                <a:lnTo>
                  <a:pt x="0" y="935719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alphaModFix amt="23000"/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57" name="Freeform 157"/>
          <p:cNvSpPr/>
          <p:nvPr/>
        </p:nvSpPr>
        <p:spPr>
          <a:xfrm flipH="1">
            <a:off x="11111158" y="5743416"/>
            <a:ext cx="935719" cy="935719"/>
          </a:xfrm>
          <a:custGeom>
            <a:avLst/>
            <a:gdLst/>
            <a:ahLst/>
            <a:cxnLst/>
            <a:rect l="l" t="t" r="r" b="b"/>
            <a:pathLst>
              <a:path w="935719" h="935719">
                <a:moveTo>
                  <a:pt x="935718" y="0"/>
                </a:moveTo>
                <a:lnTo>
                  <a:pt x="0" y="0"/>
                </a:lnTo>
                <a:lnTo>
                  <a:pt x="0" y="935719"/>
                </a:lnTo>
                <a:lnTo>
                  <a:pt x="935718" y="935719"/>
                </a:lnTo>
                <a:lnTo>
                  <a:pt x="935718" y="0"/>
                </a:lnTo>
                <a:close/>
              </a:path>
            </a:pathLst>
          </a:custGeom>
          <a:blipFill>
            <a:blip r:embed="rId39">
              <a:alphaModFix amt="23000"/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58" name="Freeform 158"/>
          <p:cNvSpPr/>
          <p:nvPr/>
        </p:nvSpPr>
        <p:spPr>
          <a:xfrm>
            <a:off x="11427333" y="8512839"/>
            <a:ext cx="939226" cy="1032117"/>
          </a:xfrm>
          <a:custGeom>
            <a:avLst/>
            <a:gdLst/>
            <a:ahLst/>
            <a:cxnLst/>
            <a:rect l="l" t="t" r="r" b="b"/>
            <a:pathLst>
              <a:path w="939226" h="1032117">
                <a:moveTo>
                  <a:pt x="0" y="0"/>
                </a:moveTo>
                <a:lnTo>
                  <a:pt x="939227" y="0"/>
                </a:lnTo>
                <a:lnTo>
                  <a:pt x="939227" y="1032117"/>
                </a:lnTo>
                <a:lnTo>
                  <a:pt x="0" y="1032117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59" name="Group 159"/>
          <p:cNvGrpSpPr/>
          <p:nvPr/>
        </p:nvGrpSpPr>
        <p:grpSpPr>
          <a:xfrm>
            <a:off x="320631" y="209673"/>
            <a:ext cx="3216244" cy="817337"/>
            <a:chOff x="0" y="0"/>
            <a:chExt cx="4288326" cy="1089783"/>
          </a:xfrm>
        </p:grpSpPr>
        <p:sp>
          <p:nvSpPr>
            <p:cNvPr id="160" name="Freeform 160"/>
            <p:cNvSpPr/>
            <p:nvPr/>
          </p:nvSpPr>
          <p:spPr>
            <a:xfrm>
              <a:off x="0" y="0"/>
              <a:ext cx="1634674" cy="1089783"/>
            </a:xfrm>
            <a:custGeom>
              <a:avLst/>
              <a:gdLst/>
              <a:ahLst/>
              <a:cxnLst/>
              <a:rect l="l" t="t" r="r" b="b"/>
              <a:pathLst>
                <a:path w="1634674" h="1089783">
                  <a:moveTo>
                    <a:pt x="0" y="0"/>
                  </a:moveTo>
                  <a:lnTo>
                    <a:pt x="1634674" y="0"/>
                  </a:lnTo>
                  <a:lnTo>
                    <a:pt x="1634674" y="1089783"/>
                  </a:lnTo>
                  <a:lnTo>
                    <a:pt x="0" y="1089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61" name="TextBox 161"/>
            <p:cNvSpPr txBox="1"/>
            <p:nvPr/>
          </p:nvSpPr>
          <p:spPr>
            <a:xfrm>
              <a:off x="1303582" y="324421"/>
              <a:ext cx="2984744" cy="40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  <a:spcBef>
                  <a:spcPct val="0"/>
                </a:spcBef>
              </a:pPr>
              <a:r>
                <a:rPr lang="en-US" sz="1818" b="1" i="1">
                  <a:solidFill>
                    <a:srgbClr val="6893BF"/>
                  </a:solidFill>
                  <a:latin typeface="Public Sans 2 Bold Italics"/>
                  <a:ea typeface="Public Sans 2 Bold Italics"/>
                  <a:cs typeface="Public Sans 2 Bold Italics"/>
                  <a:sym typeface="Public Sans 2 Bold Italics"/>
                </a:rPr>
                <a:t>NESDC</a:t>
              </a:r>
            </a:p>
          </p:txBody>
        </p:sp>
      </p:grpSp>
      <p:grpSp>
        <p:nvGrpSpPr>
          <p:cNvPr id="162" name="Group 162"/>
          <p:cNvGrpSpPr/>
          <p:nvPr/>
        </p:nvGrpSpPr>
        <p:grpSpPr>
          <a:xfrm>
            <a:off x="15349931" y="3633732"/>
            <a:ext cx="866103" cy="558547"/>
            <a:chOff x="0" y="0"/>
            <a:chExt cx="1643054" cy="1059601"/>
          </a:xfrm>
        </p:grpSpPr>
        <p:sp>
          <p:nvSpPr>
            <p:cNvPr id="163" name="Freeform 163"/>
            <p:cNvSpPr/>
            <p:nvPr/>
          </p:nvSpPr>
          <p:spPr>
            <a:xfrm>
              <a:off x="0" y="0"/>
              <a:ext cx="1643054" cy="1059601"/>
            </a:xfrm>
            <a:custGeom>
              <a:avLst/>
              <a:gdLst/>
              <a:ahLst/>
              <a:cxnLst/>
              <a:rect l="l" t="t" r="r" b="b"/>
              <a:pathLst>
                <a:path w="1643054" h="1059601">
                  <a:moveTo>
                    <a:pt x="0" y="0"/>
                  </a:moveTo>
                  <a:lnTo>
                    <a:pt x="1643054" y="0"/>
                  </a:lnTo>
                  <a:lnTo>
                    <a:pt x="1643054" y="1059601"/>
                  </a:lnTo>
                  <a:lnTo>
                    <a:pt x="0" y="1059601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th-TH"/>
            </a:p>
          </p:txBody>
        </p:sp>
        <p:sp>
          <p:nvSpPr>
            <p:cNvPr id="164" name="TextBox 164"/>
            <p:cNvSpPr txBox="1"/>
            <p:nvPr/>
          </p:nvSpPr>
          <p:spPr>
            <a:xfrm>
              <a:off x="0" y="0"/>
              <a:ext cx="1643054" cy="10596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680"/>
                </a:lnSpc>
              </a:pPr>
              <a:r>
                <a:rPr lang="en-US" sz="1400" b="1">
                  <a:solidFill>
                    <a:srgbClr val="317771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หน่วยงานที่เกี่ยวข้อง</a:t>
              </a:r>
            </a:p>
          </p:txBody>
        </p:sp>
      </p:grpSp>
      <p:sp>
        <p:nvSpPr>
          <p:cNvPr id="165" name="TextBox 165"/>
          <p:cNvSpPr txBox="1"/>
          <p:nvPr/>
        </p:nvSpPr>
        <p:spPr>
          <a:xfrm>
            <a:off x="5114744" y="152103"/>
            <a:ext cx="8692514" cy="1580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2"/>
              </a:lnSpc>
              <a:spcBef>
                <a:spcPct val="0"/>
              </a:spcBef>
            </a:pPr>
            <a:r>
              <a:rPr lang="en-US" sz="4508" b="1" spc="-139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การมีส่วนร่วมของภาคส่วนต่าง ๆ </a:t>
            </a:r>
          </a:p>
          <a:p>
            <a:pPr algn="ctr">
              <a:lnSpc>
                <a:spcPts val="6312"/>
              </a:lnSpc>
              <a:spcBef>
                <a:spcPct val="0"/>
              </a:spcBef>
            </a:pPr>
            <a:r>
              <a:rPr lang="en-US" sz="4508" b="1" spc="-139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ในกระบวนการเข้าเป็นสมาชิก OECD</a:t>
            </a:r>
          </a:p>
        </p:txBody>
      </p:sp>
      <p:sp>
        <p:nvSpPr>
          <p:cNvPr id="166" name="TextBox 166"/>
          <p:cNvSpPr txBox="1"/>
          <p:nvPr/>
        </p:nvSpPr>
        <p:spPr>
          <a:xfrm>
            <a:off x="5114744" y="2094176"/>
            <a:ext cx="3166129" cy="432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1"/>
              </a:lnSpc>
              <a:spcBef>
                <a:spcPct val="0"/>
              </a:spcBef>
            </a:pPr>
            <a:r>
              <a:rPr lang="en-US" sz="2472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กลไกของ OECD</a:t>
            </a:r>
          </a:p>
        </p:txBody>
      </p:sp>
      <p:sp>
        <p:nvSpPr>
          <p:cNvPr id="167" name="TextBox 167"/>
          <p:cNvSpPr txBox="1"/>
          <p:nvPr/>
        </p:nvSpPr>
        <p:spPr>
          <a:xfrm>
            <a:off x="9828971" y="2103179"/>
            <a:ext cx="3886199" cy="457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3"/>
              </a:lnSpc>
              <a:spcBef>
                <a:spcPct val="0"/>
              </a:spcBef>
            </a:pPr>
            <a:r>
              <a:rPr lang="en-US" sz="2609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กลไกของประเทศไทย</a:t>
            </a:r>
          </a:p>
        </p:txBody>
      </p:sp>
      <p:sp>
        <p:nvSpPr>
          <p:cNvPr id="168" name="TextBox 168"/>
          <p:cNvSpPr txBox="1"/>
          <p:nvPr/>
        </p:nvSpPr>
        <p:spPr>
          <a:xfrm>
            <a:off x="2003533" y="3368772"/>
            <a:ext cx="5133266" cy="333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2978C8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OECD Council/Committee/Secretariat</a:t>
            </a:r>
          </a:p>
        </p:txBody>
      </p:sp>
      <p:grpSp>
        <p:nvGrpSpPr>
          <p:cNvPr id="169" name="Group 169"/>
          <p:cNvGrpSpPr/>
          <p:nvPr/>
        </p:nvGrpSpPr>
        <p:grpSpPr>
          <a:xfrm>
            <a:off x="17504815" y="9503815"/>
            <a:ext cx="816965" cy="816965"/>
            <a:chOff x="0" y="0"/>
            <a:chExt cx="1089286" cy="1089286"/>
          </a:xfrm>
        </p:grpSpPr>
        <p:sp>
          <p:nvSpPr>
            <p:cNvPr id="170" name="Freeform 170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71" name="TextBox 171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15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87097" y="3531346"/>
            <a:ext cx="2735815" cy="264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32"/>
              </a:lnSpc>
              <a:spcBef>
                <a:spcPct val="0"/>
              </a:spcBef>
            </a:pPr>
            <a:r>
              <a:rPr lang="en-US" sz="15380" b="1">
                <a:solidFill>
                  <a:srgbClr val="175A9D"/>
                </a:solidFill>
                <a:latin typeface="Barlow Condensed Semi-Bold"/>
                <a:ea typeface="Barlow Condensed Semi-Bold"/>
                <a:cs typeface="Barlow Condensed Semi-Bold"/>
                <a:sym typeface="Barlow Condensed Semi-Bold"/>
              </a:rPr>
              <a:t>01</a:t>
            </a:r>
          </a:p>
        </p:txBody>
      </p:sp>
      <p:sp>
        <p:nvSpPr>
          <p:cNvPr id="3" name="Freeform 3"/>
          <p:cNvSpPr/>
          <p:nvPr/>
        </p:nvSpPr>
        <p:spPr>
          <a:xfrm rot="5400000">
            <a:off x="2476327" y="3893282"/>
            <a:ext cx="1157354" cy="3379136"/>
          </a:xfrm>
          <a:custGeom>
            <a:avLst/>
            <a:gdLst/>
            <a:ahLst/>
            <a:cxnLst/>
            <a:rect l="l" t="t" r="r" b="b"/>
            <a:pathLst>
              <a:path w="1157354" h="3379136">
                <a:moveTo>
                  <a:pt x="0" y="0"/>
                </a:moveTo>
                <a:lnTo>
                  <a:pt x="1157354" y="0"/>
                </a:lnTo>
                <a:lnTo>
                  <a:pt x="1157354" y="3379136"/>
                </a:lnTo>
                <a:lnTo>
                  <a:pt x="0" y="3379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770910" y="5499971"/>
            <a:ext cx="4568188" cy="2746006"/>
            <a:chOff x="0" y="0"/>
            <a:chExt cx="1034190" cy="6216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34190" cy="621667"/>
            </a:xfrm>
            <a:custGeom>
              <a:avLst/>
              <a:gdLst/>
              <a:ahLst/>
              <a:cxnLst/>
              <a:rect l="l" t="t" r="r" b="b"/>
              <a:pathLst>
                <a:path w="1034190" h="621667">
                  <a:moveTo>
                    <a:pt x="169475" y="0"/>
                  </a:moveTo>
                  <a:lnTo>
                    <a:pt x="864716" y="0"/>
                  </a:lnTo>
                  <a:cubicBezTo>
                    <a:pt x="958314" y="0"/>
                    <a:pt x="1034190" y="75876"/>
                    <a:pt x="1034190" y="169475"/>
                  </a:cubicBezTo>
                  <a:lnTo>
                    <a:pt x="1034190" y="452192"/>
                  </a:lnTo>
                  <a:cubicBezTo>
                    <a:pt x="1034190" y="545791"/>
                    <a:pt x="958314" y="621667"/>
                    <a:pt x="864716" y="621667"/>
                  </a:cubicBezTo>
                  <a:lnTo>
                    <a:pt x="169475" y="621667"/>
                  </a:lnTo>
                  <a:cubicBezTo>
                    <a:pt x="75876" y="621667"/>
                    <a:pt x="0" y="545791"/>
                    <a:pt x="0" y="452192"/>
                  </a:cubicBezTo>
                  <a:lnTo>
                    <a:pt x="0" y="169475"/>
                  </a:lnTo>
                  <a:cubicBezTo>
                    <a:pt x="0" y="75876"/>
                    <a:pt x="75876" y="0"/>
                    <a:pt x="169475" y="0"/>
                  </a:cubicBezTo>
                  <a:close/>
                </a:path>
              </a:pathLst>
            </a:custGeom>
            <a:solidFill>
              <a:srgbClr val="6893B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034190" cy="659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2532248" y="5363194"/>
            <a:ext cx="1045512" cy="3052591"/>
          </a:xfrm>
          <a:custGeom>
            <a:avLst/>
            <a:gdLst/>
            <a:ahLst/>
            <a:cxnLst/>
            <a:rect l="l" t="t" r="r" b="b"/>
            <a:pathLst>
              <a:path w="1045512" h="3052591">
                <a:moveTo>
                  <a:pt x="0" y="0"/>
                </a:moveTo>
                <a:lnTo>
                  <a:pt x="1045512" y="0"/>
                </a:lnTo>
                <a:lnTo>
                  <a:pt x="1045512" y="3052591"/>
                </a:lnTo>
                <a:lnTo>
                  <a:pt x="0" y="3052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8" name="Group 8"/>
          <p:cNvGrpSpPr/>
          <p:nvPr/>
        </p:nvGrpSpPr>
        <p:grpSpPr>
          <a:xfrm>
            <a:off x="155412" y="6497131"/>
            <a:ext cx="5799185" cy="3789869"/>
            <a:chOff x="0" y="0"/>
            <a:chExt cx="1312875" cy="8579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12875" cy="857987"/>
            </a:xfrm>
            <a:custGeom>
              <a:avLst/>
              <a:gdLst/>
              <a:ahLst/>
              <a:cxnLst/>
              <a:rect l="l" t="t" r="r" b="b"/>
              <a:pathLst>
                <a:path w="1312875" h="857987">
                  <a:moveTo>
                    <a:pt x="72090" y="0"/>
                  </a:moveTo>
                  <a:lnTo>
                    <a:pt x="1240785" y="0"/>
                  </a:lnTo>
                  <a:cubicBezTo>
                    <a:pt x="1259904" y="0"/>
                    <a:pt x="1278241" y="7595"/>
                    <a:pt x="1291760" y="21115"/>
                  </a:cubicBezTo>
                  <a:cubicBezTo>
                    <a:pt x="1305280" y="34634"/>
                    <a:pt x="1312875" y="52971"/>
                    <a:pt x="1312875" y="72090"/>
                  </a:cubicBezTo>
                  <a:lnTo>
                    <a:pt x="1312875" y="785897"/>
                  </a:lnTo>
                  <a:cubicBezTo>
                    <a:pt x="1312875" y="805016"/>
                    <a:pt x="1305280" y="823352"/>
                    <a:pt x="1291760" y="836872"/>
                  </a:cubicBezTo>
                  <a:cubicBezTo>
                    <a:pt x="1278241" y="850392"/>
                    <a:pt x="1259904" y="857987"/>
                    <a:pt x="1240785" y="857987"/>
                  </a:cubicBezTo>
                  <a:lnTo>
                    <a:pt x="72090" y="857987"/>
                  </a:lnTo>
                  <a:cubicBezTo>
                    <a:pt x="52971" y="857987"/>
                    <a:pt x="34634" y="850392"/>
                    <a:pt x="21115" y="836872"/>
                  </a:cubicBezTo>
                  <a:cubicBezTo>
                    <a:pt x="7595" y="823352"/>
                    <a:pt x="0" y="805016"/>
                    <a:pt x="0" y="785897"/>
                  </a:cubicBezTo>
                  <a:lnTo>
                    <a:pt x="0" y="72090"/>
                  </a:lnTo>
                  <a:cubicBezTo>
                    <a:pt x="0" y="52971"/>
                    <a:pt x="7595" y="34634"/>
                    <a:pt x="21115" y="21115"/>
                  </a:cubicBezTo>
                  <a:cubicBezTo>
                    <a:pt x="34634" y="7595"/>
                    <a:pt x="52971" y="0"/>
                    <a:pt x="72090" y="0"/>
                  </a:cubicBezTo>
                  <a:close/>
                </a:path>
              </a:pathLst>
            </a:custGeom>
            <a:solidFill>
              <a:srgbClr val="FCFDFE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12875" cy="896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480396" y="2778105"/>
            <a:ext cx="1233455" cy="1482370"/>
          </a:xfrm>
          <a:custGeom>
            <a:avLst/>
            <a:gdLst/>
            <a:ahLst/>
            <a:cxnLst/>
            <a:rect l="l" t="t" r="r" b="b"/>
            <a:pathLst>
              <a:path w="1233455" h="1482370">
                <a:moveTo>
                  <a:pt x="0" y="0"/>
                </a:moveTo>
                <a:lnTo>
                  <a:pt x="1233456" y="0"/>
                </a:lnTo>
                <a:lnTo>
                  <a:pt x="1233456" y="1482370"/>
                </a:lnTo>
                <a:lnTo>
                  <a:pt x="0" y="1482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TextBox 12"/>
          <p:cNvSpPr txBox="1"/>
          <p:nvPr/>
        </p:nvSpPr>
        <p:spPr>
          <a:xfrm>
            <a:off x="7622907" y="1994215"/>
            <a:ext cx="2996118" cy="288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80"/>
              </a:lnSpc>
              <a:spcBef>
                <a:spcPct val="0"/>
              </a:spcBef>
            </a:pPr>
            <a:r>
              <a:rPr lang="en-US" sz="16843" b="1">
                <a:solidFill>
                  <a:srgbClr val="175A9D"/>
                </a:solidFill>
                <a:latin typeface="Barlow Condensed Semi-Bold"/>
                <a:ea typeface="Barlow Condensed Semi-Bold"/>
                <a:cs typeface="Barlow Condensed Semi-Bold"/>
                <a:sym typeface="Barlow Condensed Semi-Bold"/>
              </a:rPr>
              <a:t>02</a:t>
            </a:r>
          </a:p>
        </p:txBody>
      </p:sp>
      <p:sp>
        <p:nvSpPr>
          <p:cNvPr id="13" name="Freeform 13"/>
          <p:cNvSpPr/>
          <p:nvPr/>
        </p:nvSpPr>
        <p:spPr>
          <a:xfrm rot="5400000">
            <a:off x="8487230" y="2491771"/>
            <a:ext cx="1267472" cy="3700648"/>
          </a:xfrm>
          <a:custGeom>
            <a:avLst/>
            <a:gdLst/>
            <a:ahLst/>
            <a:cxnLst/>
            <a:rect l="l" t="t" r="r" b="b"/>
            <a:pathLst>
              <a:path w="1267472" h="3700648">
                <a:moveTo>
                  <a:pt x="0" y="0"/>
                </a:moveTo>
                <a:lnTo>
                  <a:pt x="1267472" y="0"/>
                </a:lnTo>
                <a:lnTo>
                  <a:pt x="1267472" y="3700648"/>
                </a:lnTo>
                <a:lnTo>
                  <a:pt x="0" y="3700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4" name="Group 14"/>
          <p:cNvGrpSpPr/>
          <p:nvPr/>
        </p:nvGrpSpPr>
        <p:grpSpPr>
          <a:xfrm rot="-10800000">
            <a:off x="6549689" y="4279525"/>
            <a:ext cx="5142554" cy="2690899"/>
            <a:chOff x="0" y="0"/>
            <a:chExt cx="1188063" cy="6216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88063" cy="621667"/>
            </a:xfrm>
            <a:custGeom>
              <a:avLst/>
              <a:gdLst/>
              <a:ahLst/>
              <a:cxnLst/>
              <a:rect l="l" t="t" r="r" b="b"/>
              <a:pathLst>
                <a:path w="1188063" h="621667">
                  <a:moveTo>
                    <a:pt x="150546" y="0"/>
                  </a:moveTo>
                  <a:lnTo>
                    <a:pt x="1037516" y="0"/>
                  </a:lnTo>
                  <a:cubicBezTo>
                    <a:pt x="1077444" y="0"/>
                    <a:pt x="1115736" y="15861"/>
                    <a:pt x="1143969" y="44094"/>
                  </a:cubicBezTo>
                  <a:cubicBezTo>
                    <a:pt x="1172202" y="72327"/>
                    <a:pt x="1188063" y="110619"/>
                    <a:pt x="1188063" y="150546"/>
                  </a:cubicBezTo>
                  <a:lnTo>
                    <a:pt x="1188063" y="471121"/>
                  </a:lnTo>
                  <a:cubicBezTo>
                    <a:pt x="1188063" y="511048"/>
                    <a:pt x="1172202" y="549340"/>
                    <a:pt x="1143969" y="577573"/>
                  </a:cubicBezTo>
                  <a:cubicBezTo>
                    <a:pt x="1115736" y="605806"/>
                    <a:pt x="1077444" y="621667"/>
                    <a:pt x="1037516" y="621667"/>
                  </a:cubicBezTo>
                  <a:lnTo>
                    <a:pt x="150546" y="621667"/>
                  </a:lnTo>
                  <a:cubicBezTo>
                    <a:pt x="110619" y="621667"/>
                    <a:pt x="72327" y="605806"/>
                    <a:pt x="44094" y="577573"/>
                  </a:cubicBezTo>
                  <a:cubicBezTo>
                    <a:pt x="15861" y="549340"/>
                    <a:pt x="0" y="511048"/>
                    <a:pt x="0" y="471121"/>
                  </a:cubicBezTo>
                  <a:lnTo>
                    <a:pt x="0" y="150546"/>
                  </a:lnTo>
                  <a:cubicBezTo>
                    <a:pt x="0" y="110619"/>
                    <a:pt x="15861" y="72327"/>
                    <a:pt x="44094" y="44094"/>
                  </a:cubicBezTo>
                  <a:cubicBezTo>
                    <a:pt x="72327" y="15861"/>
                    <a:pt x="110619" y="0"/>
                    <a:pt x="150546" y="0"/>
                  </a:cubicBezTo>
                  <a:close/>
                </a:path>
              </a:pathLst>
            </a:custGeom>
            <a:solidFill>
              <a:srgbClr val="6893B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188063" cy="659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>
            <a:off x="8608701" y="4145493"/>
            <a:ext cx="1024531" cy="2991332"/>
          </a:xfrm>
          <a:custGeom>
            <a:avLst/>
            <a:gdLst/>
            <a:ahLst/>
            <a:cxnLst/>
            <a:rect l="l" t="t" r="r" b="b"/>
            <a:pathLst>
              <a:path w="1024531" h="2991332">
                <a:moveTo>
                  <a:pt x="0" y="0"/>
                </a:moveTo>
                <a:lnTo>
                  <a:pt x="1024531" y="0"/>
                </a:lnTo>
                <a:lnTo>
                  <a:pt x="1024531" y="2991331"/>
                </a:lnTo>
                <a:lnTo>
                  <a:pt x="0" y="2991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8" name="Group 18"/>
          <p:cNvGrpSpPr/>
          <p:nvPr/>
        </p:nvGrpSpPr>
        <p:grpSpPr>
          <a:xfrm>
            <a:off x="6029234" y="5346067"/>
            <a:ext cx="6183465" cy="4940933"/>
            <a:chOff x="0" y="0"/>
            <a:chExt cx="1428540" cy="11414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28540" cy="1141483"/>
            </a:xfrm>
            <a:custGeom>
              <a:avLst/>
              <a:gdLst/>
              <a:ahLst/>
              <a:cxnLst/>
              <a:rect l="l" t="t" r="r" b="b"/>
              <a:pathLst>
                <a:path w="1428540" h="1141483">
                  <a:moveTo>
                    <a:pt x="65106" y="0"/>
                  </a:moveTo>
                  <a:lnTo>
                    <a:pt x="1363434" y="0"/>
                  </a:lnTo>
                  <a:cubicBezTo>
                    <a:pt x="1399391" y="0"/>
                    <a:pt x="1428540" y="29149"/>
                    <a:pt x="1428540" y="65106"/>
                  </a:cubicBezTo>
                  <a:lnTo>
                    <a:pt x="1428540" y="1076377"/>
                  </a:lnTo>
                  <a:cubicBezTo>
                    <a:pt x="1428540" y="1093644"/>
                    <a:pt x="1421680" y="1110204"/>
                    <a:pt x="1409471" y="1122414"/>
                  </a:cubicBezTo>
                  <a:cubicBezTo>
                    <a:pt x="1397261" y="1134624"/>
                    <a:pt x="1380701" y="1141483"/>
                    <a:pt x="1363434" y="1141483"/>
                  </a:cubicBezTo>
                  <a:lnTo>
                    <a:pt x="65106" y="1141483"/>
                  </a:lnTo>
                  <a:cubicBezTo>
                    <a:pt x="47839" y="1141483"/>
                    <a:pt x="31279" y="1134624"/>
                    <a:pt x="19069" y="1122414"/>
                  </a:cubicBezTo>
                  <a:cubicBezTo>
                    <a:pt x="6859" y="1110204"/>
                    <a:pt x="0" y="1093644"/>
                    <a:pt x="0" y="1076377"/>
                  </a:cubicBezTo>
                  <a:lnTo>
                    <a:pt x="0" y="65106"/>
                  </a:lnTo>
                  <a:cubicBezTo>
                    <a:pt x="0" y="47839"/>
                    <a:pt x="6859" y="31279"/>
                    <a:pt x="19069" y="19069"/>
                  </a:cubicBezTo>
                  <a:cubicBezTo>
                    <a:pt x="31279" y="6859"/>
                    <a:pt x="47839" y="0"/>
                    <a:pt x="65106" y="0"/>
                  </a:cubicBezTo>
                  <a:close/>
                </a:path>
              </a:pathLst>
            </a:custGeom>
            <a:solidFill>
              <a:srgbClr val="FCFDFE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428540" cy="1179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776103" y="3721094"/>
            <a:ext cx="2628123" cy="2529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84"/>
              </a:lnSpc>
              <a:spcBef>
                <a:spcPct val="0"/>
              </a:spcBef>
            </a:pPr>
            <a:r>
              <a:rPr lang="en-US" sz="14774" b="1">
                <a:solidFill>
                  <a:srgbClr val="175A9D"/>
                </a:solidFill>
                <a:latin typeface="Barlow Condensed Semi-Bold"/>
                <a:ea typeface="Barlow Condensed Semi-Bold"/>
                <a:cs typeface="Barlow Condensed Semi-Bold"/>
                <a:sym typeface="Barlow Condensed Semi-Bold"/>
              </a:rPr>
              <a:t>03</a:t>
            </a:r>
          </a:p>
        </p:txBody>
      </p:sp>
      <p:sp>
        <p:nvSpPr>
          <p:cNvPr id="22" name="Freeform 22"/>
          <p:cNvSpPr/>
          <p:nvPr/>
        </p:nvSpPr>
        <p:spPr>
          <a:xfrm rot="5400000">
            <a:off x="14534266" y="4061731"/>
            <a:ext cx="1111796" cy="3246120"/>
          </a:xfrm>
          <a:custGeom>
            <a:avLst/>
            <a:gdLst/>
            <a:ahLst/>
            <a:cxnLst/>
            <a:rect l="l" t="t" r="r" b="b"/>
            <a:pathLst>
              <a:path w="1111796" h="3246120">
                <a:moveTo>
                  <a:pt x="0" y="0"/>
                </a:moveTo>
                <a:lnTo>
                  <a:pt x="1111796" y="0"/>
                </a:lnTo>
                <a:lnTo>
                  <a:pt x="1111796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3" name="TextBox 23"/>
          <p:cNvSpPr txBox="1"/>
          <p:nvPr/>
        </p:nvSpPr>
        <p:spPr>
          <a:xfrm>
            <a:off x="2476500" y="962025"/>
            <a:ext cx="13335000" cy="514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LEAD GENERATION FOUNDATION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476500" y="1608787"/>
            <a:ext cx="13335000" cy="391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Building Your Prospect Acquisition System</a:t>
            </a:r>
          </a:p>
        </p:txBody>
      </p:sp>
      <p:grpSp>
        <p:nvGrpSpPr>
          <p:cNvPr id="25" name="Group 25"/>
          <p:cNvGrpSpPr/>
          <p:nvPr/>
        </p:nvGrpSpPr>
        <p:grpSpPr>
          <a:xfrm rot="-10800000">
            <a:off x="12902834" y="5612897"/>
            <a:ext cx="4568188" cy="2746006"/>
            <a:chOff x="0" y="0"/>
            <a:chExt cx="1034190" cy="62166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34190" cy="621667"/>
            </a:xfrm>
            <a:custGeom>
              <a:avLst/>
              <a:gdLst/>
              <a:ahLst/>
              <a:cxnLst/>
              <a:rect l="l" t="t" r="r" b="b"/>
              <a:pathLst>
                <a:path w="1034190" h="621667">
                  <a:moveTo>
                    <a:pt x="169475" y="0"/>
                  </a:moveTo>
                  <a:lnTo>
                    <a:pt x="864716" y="0"/>
                  </a:lnTo>
                  <a:cubicBezTo>
                    <a:pt x="958314" y="0"/>
                    <a:pt x="1034190" y="75876"/>
                    <a:pt x="1034190" y="169475"/>
                  </a:cubicBezTo>
                  <a:lnTo>
                    <a:pt x="1034190" y="452192"/>
                  </a:lnTo>
                  <a:cubicBezTo>
                    <a:pt x="1034190" y="545791"/>
                    <a:pt x="958314" y="621667"/>
                    <a:pt x="864716" y="621667"/>
                  </a:cubicBezTo>
                  <a:lnTo>
                    <a:pt x="169475" y="621667"/>
                  </a:lnTo>
                  <a:cubicBezTo>
                    <a:pt x="75876" y="621667"/>
                    <a:pt x="0" y="545791"/>
                    <a:pt x="0" y="452192"/>
                  </a:cubicBezTo>
                  <a:lnTo>
                    <a:pt x="0" y="169475"/>
                  </a:lnTo>
                  <a:cubicBezTo>
                    <a:pt x="0" y="75876"/>
                    <a:pt x="75876" y="0"/>
                    <a:pt x="169475" y="0"/>
                  </a:cubicBezTo>
                  <a:close/>
                </a:path>
              </a:pathLst>
            </a:custGeom>
            <a:solidFill>
              <a:srgbClr val="6893B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034190" cy="659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5400000">
            <a:off x="14664172" y="5476121"/>
            <a:ext cx="1045512" cy="3052591"/>
          </a:xfrm>
          <a:custGeom>
            <a:avLst/>
            <a:gdLst/>
            <a:ahLst/>
            <a:cxnLst/>
            <a:rect l="l" t="t" r="r" b="b"/>
            <a:pathLst>
              <a:path w="1045512" h="3052591">
                <a:moveTo>
                  <a:pt x="0" y="0"/>
                </a:moveTo>
                <a:lnTo>
                  <a:pt x="1045513" y="0"/>
                </a:lnTo>
                <a:lnTo>
                  <a:pt x="1045513" y="3052591"/>
                </a:lnTo>
                <a:lnTo>
                  <a:pt x="0" y="3052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9" name="Group 29"/>
          <p:cNvGrpSpPr/>
          <p:nvPr/>
        </p:nvGrpSpPr>
        <p:grpSpPr>
          <a:xfrm>
            <a:off x="12287336" y="6610058"/>
            <a:ext cx="5799185" cy="3789869"/>
            <a:chOff x="0" y="0"/>
            <a:chExt cx="1312875" cy="85798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312875" cy="857987"/>
            </a:xfrm>
            <a:custGeom>
              <a:avLst/>
              <a:gdLst/>
              <a:ahLst/>
              <a:cxnLst/>
              <a:rect l="l" t="t" r="r" b="b"/>
              <a:pathLst>
                <a:path w="1312875" h="857987">
                  <a:moveTo>
                    <a:pt x="65415" y="0"/>
                  </a:moveTo>
                  <a:lnTo>
                    <a:pt x="1247460" y="0"/>
                  </a:lnTo>
                  <a:cubicBezTo>
                    <a:pt x="1283588" y="0"/>
                    <a:pt x="1312875" y="29287"/>
                    <a:pt x="1312875" y="65415"/>
                  </a:cubicBezTo>
                  <a:lnTo>
                    <a:pt x="1312875" y="792572"/>
                  </a:lnTo>
                  <a:cubicBezTo>
                    <a:pt x="1312875" y="828699"/>
                    <a:pt x="1283588" y="857987"/>
                    <a:pt x="1247460" y="857987"/>
                  </a:cubicBezTo>
                  <a:lnTo>
                    <a:pt x="65415" y="857987"/>
                  </a:lnTo>
                  <a:cubicBezTo>
                    <a:pt x="29287" y="857987"/>
                    <a:pt x="0" y="828699"/>
                    <a:pt x="0" y="792572"/>
                  </a:cubicBezTo>
                  <a:lnTo>
                    <a:pt x="0" y="65415"/>
                  </a:lnTo>
                  <a:cubicBezTo>
                    <a:pt x="0" y="29287"/>
                    <a:pt x="29287" y="0"/>
                    <a:pt x="65415" y="0"/>
                  </a:cubicBezTo>
                  <a:close/>
                </a:path>
              </a:pathLst>
            </a:custGeom>
            <a:solidFill>
              <a:srgbClr val="FCFDFE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312875" cy="896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0" y="-9046"/>
            <a:ext cx="18288000" cy="2308060"/>
            <a:chOff x="0" y="0"/>
            <a:chExt cx="24384000" cy="307741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4384000" cy="3077464"/>
            </a:xfrm>
            <a:custGeom>
              <a:avLst/>
              <a:gdLst/>
              <a:ahLst/>
              <a:cxnLst/>
              <a:rect l="l" t="t" r="r" b="b"/>
              <a:pathLst>
                <a:path w="24384000" h="3077464">
                  <a:moveTo>
                    <a:pt x="0" y="0"/>
                  </a:moveTo>
                  <a:lnTo>
                    <a:pt x="24384000" y="0"/>
                  </a:lnTo>
                  <a:lnTo>
                    <a:pt x="24384000" y="3077464"/>
                  </a:lnTo>
                  <a:lnTo>
                    <a:pt x="0" y="3077464"/>
                  </a:lnTo>
                  <a:close/>
                </a:path>
              </a:pathLst>
            </a:custGeom>
            <a:solidFill>
              <a:srgbClr val="FCFDFE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34" name="Freeform 34"/>
          <p:cNvSpPr/>
          <p:nvPr/>
        </p:nvSpPr>
        <p:spPr>
          <a:xfrm>
            <a:off x="15312587" y="-144178"/>
            <a:ext cx="3296050" cy="2455558"/>
          </a:xfrm>
          <a:custGeom>
            <a:avLst/>
            <a:gdLst/>
            <a:ahLst/>
            <a:cxnLst/>
            <a:rect l="l" t="t" r="r" b="b"/>
            <a:pathLst>
              <a:path w="3296050" h="2455558">
                <a:moveTo>
                  <a:pt x="0" y="0"/>
                </a:moveTo>
                <a:lnTo>
                  <a:pt x="3296050" y="0"/>
                </a:lnTo>
                <a:lnTo>
                  <a:pt x="3296050" y="2455558"/>
                </a:lnTo>
                <a:lnTo>
                  <a:pt x="0" y="2455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1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470705" y="159596"/>
            <a:ext cx="5867394" cy="1015957"/>
            <a:chOff x="0" y="0"/>
            <a:chExt cx="7823192" cy="135461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823200" cy="1354582"/>
            </a:xfrm>
            <a:custGeom>
              <a:avLst/>
              <a:gdLst/>
              <a:ahLst/>
              <a:cxnLst/>
              <a:rect l="l" t="t" r="r" b="b"/>
              <a:pathLst>
                <a:path w="7823200" h="1354582">
                  <a:moveTo>
                    <a:pt x="0" y="0"/>
                  </a:moveTo>
                  <a:lnTo>
                    <a:pt x="7823200" y="0"/>
                  </a:lnTo>
                  <a:lnTo>
                    <a:pt x="7823200" y="1354582"/>
                  </a:lnTo>
                  <a:lnTo>
                    <a:pt x="0" y="1354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9" b="-21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37" name="Freeform 37"/>
          <p:cNvSpPr/>
          <p:nvPr/>
        </p:nvSpPr>
        <p:spPr>
          <a:xfrm>
            <a:off x="1613685" y="7901780"/>
            <a:ext cx="2882639" cy="636513"/>
          </a:xfrm>
          <a:custGeom>
            <a:avLst/>
            <a:gdLst/>
            <a:ahLst/>
            <a:cxnLst/>
            <a:rect l="l" t="t" r="r" b="b"/>
            <a:pathLst>
              <a:path w="2882639" h="636513">
                <a:moveTo>
                  <a:pt x="0" y="0"/>
                </a:moveTo>
                <a:lnTo>
                  <a:pt x="2882639" y="0"/>
                </a:lnTo>
                <a:lnTo>
                  <a:pt x="2882639" y="636514"/>
                </a:lnTo>
                <a:lnTo>
                  <a:pt x="0" y="6365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5209" b="-5209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656883" y="8800743"/>
            <a:ext cx="2192735" cy="980457"/>
            <a:chOff x="0" y="0"/>
            <a:chExt cx="2923646" cy="130727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923667" cy="1307338"/>
            </a:xfrm>
            <a:custGeom>
              <a:avLst/>
              <a:gdLst/>
              <a:ahLst/>
              <a:cxnLst/>
              <a:rect l="l" t="t" r="r" b="b"/>
              <a:pathLst>
                <a:path w="2923667" h="1307338">
                  <a:moveTo>
                    <a:pt x="0" y="0"/>
                  </a:moveTo>
                  <a:lnTo>
                    <a:pt x="2923667" y="0"/>
                  </a:lnTo>
                  <a:lnTo>
                    <a:pt x="2923667" y="1307338"/>
                  </a:lnTo>
                  <a:lnTo>
                    <a:pt x="0" y="1307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4273" b="-4268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3544943" y="8890530"/>
            <a:ext cx="1794155" cy="980457"/>
            <a:chOff x="0" y="0"/>
            <a:chExt cx="2647926" cy="144702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647950" cy="1447038"/>
            </a:xfrm>
            <a:custGeom>
              <a:avLst/>
              <a:gdLst/>
              <a:ahLst/>
              <a:cxnLst/>
              <a:rect l="l" t="t" r="r" b="b"/>
              <a:pathLst>
                <a:path w="2647950" h="1447038">
                  <a:moveTo>
                    <a:pt x="0" y="0"/>
                  </a:moveTo>
                  <a:lnTo>
                    <a:pt x="2647950" y="0"/>
                  </a:lnTo>
                  <a:lnTo>
                    <a:pt x="2647950" y="1447038"/>
                  </a:lnTo>
                  <a:lnTo>
                    <a:pt x="0" y="1447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104125" t="-74522" r="-102639" b="-152932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6338810" y="7883078"/>
            <a:ext cx="1197229" cy="1103972"/>
            <a:chOff x="0" y="0"/>
            <a:chExt cx="1596306" cy="147196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596263" cy="1471930"/>
            </a:xfrm>
            <a:custGeom>
              <a:avLst/>
              <a:gdLst/>
              <a:ahLst/>
              <a:cxnLst/>
              <a:rect l="l" t="t" r="r" b="b"/>
              <a:pathLst>
                <a:path w="1596263" h="1471930">
                  <a:moveTo>
                    <a:pt x="0" y="0"/>
                  </a:moveTo>
                  <a:lnTo>
                    <a:pt x="1596263" y="0"/>
                  </a:lnTo>
                  <a:lnTo>
                    <a:pt x="1596263" y="1471930"/>
                  </a:lnTo>
                  <a:lnTo>
                    <a:pt x="0" y="147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r="-68547" b="-228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4" name="Group 44"/>
          <p:cNvGrpSpPr>
            <a:grpSpLocks noChangeAspect="1"/>
          </p:cNvGrpSpPr>
          <p:nvPr/>
        </p:nvGrpSpPr>
        <p:grpSpPr>
          <a:xfrm>
            <a:off x="6299937" y="6991315"/>
            <a:ext cx="3797187" cy="812133"/>
            <a:chOff x="0" y="0"/>
            <a:chExt cx="5062916" cy="1082844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5062855" cy="1082802"/>
            </a:xfrm>
            <a:custGeom>
              <a:avLst/>
              <a:gdLst/>
              <a:ahLst/>
              <a:cxnLst/>
              <a:rect l="l" t="t" r="r" b="b"/>
              <a:pathLst>
                <a:path w="5062855" h="1082802">
                  <a:moveTo>
                    <a:pt x="0" y="0"/>
                  </a:moveTo>
                  <a:lnTo>
                    <a:pt x="5062855" y="0"/>
                  </a:lnTo>
                  <a:lnTo>
                    <a:pt x="5062855" y="1082802"/>
                  </a:lnTo>
                  <a:lnTo>
                    <a:pt x="0" y="1082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t="-1139" r="-1" b="-1143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6" name="Group 46"/>
          <p:cNvGrpSpPr>
            <a:grpSpLocks noChangeAspect="1"/>
          </p:cNvGrpSpPr>
          <p:nvPr/>
        </p:nvGrpSpPr>
        <p:grpSpPr>
          <a:xfrm>
            <a:off x="8019018" y="7993335"/>
            <a:ext cx="1833862" cy="886937"/>
            <a:chOff x="0" y="0"/>
            <a:chExt cx="2445149" cy="1182582"/>
          </a:xfrm>
        </p:grpSpPr>
        <p:sp>
          <p:nvSpPr>
            <p:cNvPr id="47" name="Freeform 47" descr="Singapore_Business_Federation"/>
            <p:cNvSpPr/>
            <p:nvPr/>
          </p:nvSpPr>
          <p:spPr>
            <a:xfrm>
              <a:off x="0" y="0"/>
              <a:ext cx="2445131" cy="1182624"/>
            </a:xfrm>
            <a:custGeom>
              <a:avLst/>
              <a:gdLst/>
              <a:ahLst/>
              <a:cxnLst/>
              <a:rect l="l" t="t" r="r" b="b"/>
              <a:pathLst>
                <a:path w="2445131" h="1182624">
                  <a:moveTo>
                    <a:pt x="0" y="0"/>
                  </a:moveTo>
                  <a:lnTo>
                    <a:pt x="2445131" y="0"/>
                  </a:lnTo>
                  <a:lnTo>
                    <a:pt x="2445131" y="1182624"/>
                  </a:lnTo>
                  <a:lnTo>
                    <a:pt x="0" y="118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b="-2278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8" name="Group 48"/>
          <p:cNvGrpSpPr>
            <a:grpSpLocks noChangeAspect="1"/>
          </p:cNvGrpSpPr>
          <p:nvPr/>
        </p:nvGrpSpPr>
        <p:grpSpPr>
          <a:xfrm>
            <a:off x="7858775" y="8965997"/>
            <a:ext cx="2739707" cy="959723"/>
            <a:chOff x="0" y="0"/>
            <a:chExt cx="3841839" cy="1345801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3841877" cy="1345819"/>
            </a:xfrm>
            <a:custGeom>
              <a:avLst/>
              <a:gdLst/>
              <a:ahLst/>
              <a:cxnLst/>
              <a:rect l="l" t="t" r="r" b="b"/>
              <a:pathLst>
                <a:path w="3841877" h="1345819">
                  <a:moveTo>
                    <a:pt x="0" y="0"/>
                  </a:moveTo>
                  <a:lnTo>
                    <a:pt x="3841877" y="0"/>
                  </a:lnTo>
                  <a:lnTo>
                    <a:pt x="3841877" y="1345819"/>
                  </a:lnTo>
                  <a:lnTo>
                    <a:pt x="0" y="134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t="-92319" b="-93145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50" name="Group 50"/>
          <p:cNvGrpSpPr>
            <a:grpSpLocks noChangeAspect="1"/>
          </p:cNvGrpSpPr>
          <p:nvPr/>
        </p:nvGrpSpPr>
        <p:grpSpPr>
          <a:xfrm>
            <a:off x="14539356" y="8322434"/>
            <a:ext cx="3174533" cy="956618"/>
            <a:chOff x="0" y="0"/>
            <a:chExt cx="4232710" cy="1275491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232656" cy="1275461"/>
            </a:xfrm>
            <a:custGeom>
              <a:avLst/>
              <a:gdLst/>
              <a:ahLst/>
              <a:cxnLst/>
              <a:rect l="l" t="t" r="r" b="b"/>
              <a:pathLst>
                <a:path w="4232656" h="1275461">
                  <a:moveTo>
                    <a:pt x="0" y="0"/>
                  </a:moveTo>
                  <a:lnTo>
                    <a:pt x="4232656" y="0"/>
                  </a:lnTo>
                  <a:lnTo>
                    <a:pt x="4232656" y="1275461"/>
                  </a:lnTo>
                  <a:lnTo>
                    <a:pt x="0" y="1275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t="-2908" r="-1" b="-291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>
          <a:xfrm>
            <a:off x="12491120" y="7699983"/>
            <a:ext cx="2339026" cy="736821"/>
            <a:chOff x="0" y="0"/>
            <a:chExt cx="3118701" cy="982428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118739" cy="982472"/>
            </a:xfrm>
            <a:custGeom>
              <a:avLst/>
              <a:gdLst/>
              <a:ahLst/>
              <a:cxnLst/>
              <a:rect l="l" t="t" r="r" b="b"/>
              <a:pathLst>
                <a:path w="3118739" h="982472">
                  <a:moveTo>
                    <a:pt x="0" y="0"/>
                  </a:moveTo>
                  <a:lnTo>
                    <a:pt x="3118739" y="0"/>
                  </a:lnTo>
                  <a:lnTo>
                    <a:pt x="3118739" y="982472"/>
                  </a:lnTo>
                  <a:lnTo>
                    <a:pt x="0" y="982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t="-2907" r="1" b="-2903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54" name="Group 54"/>
          <p:cNvGrpSpPr>
            <a:grpSpLocks noChangeAspect="1"/>
          </p:cNvGrpSpPr>
          <p:nvPr/>
        </p:nvGrpSpPr>
        <p:grpSpPr>
          <a:xfrm>
            <a:off x="12908024" y="9316549"/>
            <a:ext cx="3308025" cy="464194"/>
            <a:chOff x="0" y="0"/>
            <a:chExt cx="4410700" cy="618926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4410710" cy="618871"/>
            </a:xfrm>
            <a:custGeom>
              <a:avLst/>
              <a:gdLst/>
              <a:ahLst/>
              <a:cxnLst/>
              <a:rect l="l" t="t" r="r" b="b"/>
              <a:pathLst>
                <a:path w="4410710" h="618871">
                  <a:moveTo>
                    <a:pt x="0" y="0"/>
                  </a:moveTo>
                  <a:lnTo>
                    <a:pt x="4410710" y="0"/>
                  </a:lnTo>
                  <a:lnTo>
                    <a:pt x="4410710" y="618871"/>
                  </a:lnTo>
                  <a:lnTo>
                    <a:pt x="0" y="618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2908" b="-2917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56" name="Group 56"/>
          <p:cNvGrpSpPr>
            <a:grpSpLocks noChangeAspect="1"/>
          </p:cNvGrpSpPr>
          <p:nvPr/>
        </p:nvGrpSpPr>
        <p:grpSpPr>
          <a:xfrm>
            <a:off x="10391269" y="6970424"/>
            <a:ext cx="1601922" cy="1830319"/>
            <a:chOff x="0" y="0"/>
            <a:chExt cx="2135896" cy="2440426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2135886" cy="2440432"/>
            </a:xfrm>
            <a:custGeom>
              <a:avLst/>
              <a:gdLst/>
              <a:ahLst/>
              <a:cxnLst/>
              <a:rect l="l" t="t" r="r" b="b"/>
              <a:pathLst>
                <a:path w="2135886" h="2440432">
                  <a:moveTo>
                    <a:pt x="0" y="0"/>
                  </a:moveTo>
                  <a:lnTo>
                    <a:pt x="2135886" y="0"/>
                  </a:lnTo>
                  <a:lnTo>
                    <a:pt x="2135886" y="2440432"/>
                  </a:lnTo>
                  <a:lnTo>
                    <a:pt x="0" y="2440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8" name="Freeform 58"/>
          <p:cNvSpPr/>
          <p:nvPr/>
        </p:nvSpPr>
        <p:spPr>
          <a:xfrm>
            <a:off x="10367429" y="5346067"/>
            <a:ext cx="1845270" cy="1845270"/>
          </a:xfrm>
          <a:custGeom>
            <a:avLst/>
            <a:gdLst/>
            <a:ahLst/>
            <a:cxnLst/>
            <a:rect l="l" t="t" r="r" b="b"/>
            <a:pathLst>
              <a:path w="1845270" h="1845270">
                <a:moveTo>
                  <a:pt x="0" y="0"/>
                </a:moveTo>
                <a:lnTo>
                  <a:pt x="1845270" y="0"/>
                </a:lnTo>
                <a:lnTo>
                  <a:pt x="1845270" y="1845270"/>
                </a:lnTo>
                <a:lnTo>
                  <a:pt x="0" y="184527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9" name="Freeform 59"/>
          <p:cNvSpPr/>
          <p:nvPr/>
        </p:nvSpPr>
        <p:spPr>
          <a:xfrm>
            <a:off x="2629180" y="3361167"/>
            <a:ext cx="1082060" cy="949958"/>
          </a:xfrm>
          <a:custGeom>
            <a:avLst/>
            <a:gdLst/>
            <a:ahLst/>
            <a:cxnLst/>
            <a:rect l="l" t="t" r="r" b="b"/>
            <a:pathLst>
              <a:path w="1082060" h="949958">
                <a:moveTo>
                  <a:pt x="0" y="0"/>
                </a:moveTo>
                <a:lnTo>
                  <a:pt x="1082059" y="0"/>
                </a:lnTo>
                <a:lnTo>
                  <a:pt x="1082059" y="949958"/>
                </a:lnTo>
                <a:lnTo>
                  <a:pt x="0" y="94995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0" name="Freeform 60"/>
          <p:cNvSpPr/>
          <p:nvPr/>
        </p:nvSpPr>
        <p:spPr>
          <a:xfrm>
            <a:off x="13808054" y="3688471"/>
            <a:ext cx="2564220" cy="895565"/>
          </a:xfrm>
          <a:custGeom>
            <a:avLst/>
            <a:gdLst/>
            <a:ahLst/>
            <a:cxnLst/>
            <a:rect l="l" t="t" r="r" b="b"/>
            <a:pathLst>
              <a:path w="2564220" h="895565">
                <a:moveTo>
                  <a:pt x="0" y="0"/>
                </a:moveTo>
                <a:lnTo>
                  <a:pt x="2564220" y="0"/>
                </a:lnTo>
                <a:lnTo>
                  <a:pt x="2564220" y="895565"/>
                </a:lnTo>
                <a:lnTo>
                  <a:pt x="0" y="8955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1" name="Freeform 61"/>
          <p:cNvSpPr/>
          <p:nvPr/>
        </p:nvSpPr>
        <p:spPr>
          <a:xfrm>
            <a:off x="7026874" y="3259207"/>
            <a:ext cx="1196854" cy="1020318"/>
          </a:xfrm>
          <a:custGeom>
            <a:avLst/>
            <a:gdLst/>
            <a:ahLst/>
            <a:cxnLst/>
            <a:rect l="l" t="t" r="r" b="b"/>
            <a:pathLst>
              <a:path w="1196854" h="1020318">
                <a:moveTo>
                  <a:pt x="0" y="0"/>
                </a:moveTo>
                <a:lnTo>
                  <a:pt x="1196854" y="0"/>
                </a:lnTo>
                <a:lnTo>
                  <a:pt x="1196854" y="1020318"/>
                </a:lnTo>
                <a:lnTo>
                  <a:pt x="0" y="102031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2" name="TextBox 62"/>
          <p:cNvSpPr txBox="1"/>
          <p:nvPr/>
        </p:nvSpPr>
        <p:spPr>
          <a:xfrm>
            <a:off x="1302685" y="5717687"/>
            <a:ext cx="3504639" cy="582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599" b="1">
                <a:solidFill>
                  <a:srgbClr val="FCFEFF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Member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236425" y="6662534"/>
            <a:ext cx="5297509" cy="110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3"/>
              </a:lnSpc>
            </a:pPr>
            <a:r>
              <a:rPr lang="en-US" sz="20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National Member </a:t>
            </a:r>
            <a:r>
              <a:rPr lang="en-US" sz="20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Organisations</a:t>
            </a:r>
            <a:endParaRPr lang="en-US" sz="2000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913"/>
              </a:lnSpc>
            </a:pPr>
            <a:r>
              <a:rPr lang="en-US" sz="20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องค์กรภาคเอกชนจากประเทศสมาชิก</a:t>
            </a:r>
            <a:r>
              <a:rPr lang="en-US" sz="20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</a:t>
            </a:r>
          </a:p>
          <a:p>
            <a:pPr algn="ctr">
              <a:lnSpc>
                <a:spcPts val="2913"/>
              </a:lnSpc>
            </a:pPr>
            <a:endParaRPr lang="en-US" sz="2241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6707740" y="4545936"/>
            <a:ext cx="4582324" cy="582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599" b="1">
                <a:solidFill>
                  <a:srgbClr val="FCFEFF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Observer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6299937" y="5556626"/>
            <a:ext cx="5595727" cy="71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5"/>
              </a:lnSpc>
            </a:pPr>
            <a:r>
              <a:rPr lang="en-US" sz="2227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องค์กรภาคเอกชนจาก</a:t>
            </a:r>
            <a:endParaRPr lang="en-US" sz="2227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895"/>
              </a:lnSpc>
            </a:pPr>
            <a:r>
              <a:rPr lang="en-US" sz="2227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ประเทศที่ไม่ใช่สมาชิก</a:t>
            </a:r>
            <a:r>
              <a:rPr lang="en-US" sz="2227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2659968" y="5689740"/>
            <a:ext cx="5053921" cy="889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9"/>
              </a:lnSpc>
            </a:pPr>
            <a:r>
              <a:rPr lang="en-US" sz="2699" b="1">
                <a:solidFill>
                  <a:srgbClr val="FCFEFF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Associate </a:t>
            </a:r>
          </a:p>
          <a:p>
            <a:pPr algn="ctr">
              <a:lnSpc>
                <a:spcPts val="3509"/>
              </a:lnSpc>
            </a:pPr>
            <a:r>
              <a:rPr lang="en-US" sz="2699" b="1">
                <a:solidFill>
                  <a:srgbClr val="FCFEFF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Expert Groups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2507974" y="6784670"/>
            <a:ext cx="5319200" cy="1373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2"/>
              </a:lnSpc>
            </a:pPr>
            <a:r>
              <a:rPr lang="en-US" sz="2125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สมาคมผู้เชี่ยวชาญ</a:t>
            </a:r>
            <a:r>
              <a:rPr lang="en-US" sz="2125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2125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ประกอบด้วยองค์กร</a:t>
            </a:r>
            <a:endParaRPr lang="en-US" sz="2125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762"/>
              </a:lnSpc>
            </a:pPr>
            <a:r>
              <a:rPr lang="en-US" sz="2125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ความร่วมมือทางธุรกิจระหว่างประเทศ</a:t>
            </a:r>
            <a:endParaRPr lang="en-US" sz="2125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762"/>
              </a:lnSpc>
            </a:pPr>
            <a:r>
              <a:rPr lang="en-US" sz="2125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ระดับภาคส่วน</a:t>
            </a:r>
            <a:endParaRPr lang="en-US" sz="2125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762"/>
              </a:lnSpc>
            </a:pPr>
            <a:endParaRPr lang="en-US" sz="2125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68" name="TextBox 68"/>
          <p:cNvSpPr txBox="1"/>
          <p:nvPr/>
        </p:nvSpPr>
        <p:spPr>
          <a:xfrm>
            <a:off x="4055553" y="855124"/>
            <a:ext cx="2380264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b="1">
                <a:solidFill>
                  <a:srgbClr val="6893BF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BIAC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7201960" y="335381"/>
            <a:ext cx="10170752" cy="185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1"/>
              </a:lnSpc>
            </a:pPr>
            <a:r>
              <a:rPr lang="en-US" sz="2417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BIAC </a:t>
            </a:r>
            <a:r>
              <a:rPr lang="en-US" sz="2417" dirty="0" err="1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คือการรวมกลุ่มของเครือข่ายองค์กรภาคเอกชน</a:t>
            </a:r>
            <a:r>
              <a:rPr lang="en-US" sz="2417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2417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ประกอบด้วย</a:t>
            </a:r>
            <a:r>
              <a:rPr lang="en-US" sz="2417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2417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ประเทศสมาชิก</a:t>
            </a:r>
            <a:r>
              <a:rPr lang="en-US" sz="2417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2417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ประเทศที่ไม่ใช่สมาชิก</a:t>
            </a:r>
            <a:r>
              <a:rPr lang="en-US" sz="2417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2417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และกลุ่มผู้เชี่ยวชาญ</a:t>
            </a:r>
            <a:r>
              <a:rPr lang="en-US" sz="2417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 </a:t>
            </a:r>
            <a:r>
              <a:rPr lang="en-US" sz="2417" dirty="0" err="1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โดย</a:t>
            </a:r>
            <a:r>
              <a:rPr lang="en-US" sz="2417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 BIAC </a:t>
            </a:r>
            <a:r>
              <a:rPr lang="en-US" sz="2417" dirty="0" err="1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ทำหน้าที่เป็นตัวกลางในการประสานงานระหว่าง</a:t>
            </a:r>
            <a:r>
              <a:rPr lang="en-US" sz="2417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 OECD </a:t>
            </a:r>
            <a:r>
              <a:rPr lang="en-US" sz="2417" dirty="0" err="1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กับผู้แทนภาคธุรกิจ</a:t>
            </a:r>
            <a:r>
              <a:rPr lang="en-US" sz="2417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 </a:t>
            </a:r>
            <a:r>
              <a:rPr lang="en-US" sz="2417" dirty="0" err="1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เพื่อส่งเสริมการหารือ</a:t>
            </a:r>
            <a:r>
              <a:rPr lang="en-US" sz="2417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 </a:t>
            </a:r>
            <a:r>
              <a:rPr lang="en-US" sz="2417" dirty="0" err="1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แลกเปลี่ยนความคิดเห็น</a:t>
            </a:r>
            <a:r>
              <a:rPr lang="en-US" sz="2417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 </a:t>
            </a:r>
            <a:r>
              <a:rPr lang="en-US" sz="2417" dirty="0" err="1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และถ่ายทอดจุดยืนของภาคธุรกิจ</a:t>
            </a:r>
            <a:r>
              <a:rPr lang="en-US" sz="2417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 </a:t>
            </a:r>
            <a:r>
              <a:rPr lang="en-US" sz="2417" dirty="0" err="1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เพื่อให้มุมมองของภาคธุรกิจสะท้อนอยู่ในกระบวนการกำหนดนโยบายของ</a:t>
            </a:r>
            <a:r>
              <a:rPr lang="en-US" sz="2417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 OECD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21961" y="1921924"/>
            <a:ext cx="6316849" cy="266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https://www.businessatoecd.org/global-network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457297" y="2366097"/>
            <a:ext cx="15373405" cy="378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400" b="1" dirty="0">
                <a:solidFill>
                  <a:srgbClr val="175A9D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BIAC (</a:t>
            </a:r>
            <a:r>
              <a:rPr lang="en-US" sz="2400" b="1" dirty="0" err="1">
                <a:solidFill>
                  <a:srgbClr val="175A9D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เบี๊ยก</a:t>
            </a:r>
            <a:r>
              <a:rPr lang="en-US" sz="2400" b="1" dirty="0">
                <a:solidFill>
                  <a:srgbClr val="175A9D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) </a:t>
            </a:r>
            <a:r>
              <a:rPr lang="en-US" sz="2400" b="1" dirty="0" err="1">
                <a:solidFill>
                  <a:srgbClr val="175A9D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คือเครือข่ายภาคธุรกิจของประเทศสมาชิก</a:t>
            </a:r>
            <a:r>
              <a:rPr lang="en-US" sz="2400" b="1" dirty="0">
                <a:solidFill>
                  <a:srgbClr val="175A9D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 </a:t>
            </a:r>
            <a:r>
              <a:rPr lang="en-US" sz="2400" b="1" dirty="0" err="1">
                <a:solidFill>
                  <a:srgbClr val="175A9D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แบ่งโครงสร้างออกเป็น</a:t>
            </a:r>
            <a:r>
              <a:rPr lang="en-US" sz="2400" b="1" dirty="0">
                <a:solidFill>
                  <a:srgbClr val="175A9D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3 </a:t>
            </a:r>
            <a:r>
              <a:rPr lang="en-US" sz="2400" b="1" dirty="0" err="1">
                <a:solidFill>
                  <a:srgbClr val="175A9D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กลุ่ม</a:t>
            </a:r>
            <a:r>
              <a:rPr lang="en-US" sz="2400" b="1" dirty="0">
                <a:solidFill>
                  <a:srgbClr val="175A9D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2400" b="1" dirty="0" err="1">
                <a:solidFill>
                  <a:srgbClr val="175A9D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ได้แก่</a:t>
            </a:r>
            <a:endParaRPr lang="en-US" sz="2400" b="1" dirty="0">
              <a:solidFill>
                <a:srgbClr val="175A9D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grpSp>
        <p:nvGrpSpPr>
          <p:cNvPr id="72" name="Group 72"/>
          <p:cNvGrpSpPr/>
          <p:nvPr/>
        </p:nvGrpSpPr>
        <p:grpSpPr>
          <a:xfrm>
            <a:off x="17490369" y="9601721"/>
            <a:ext cx="816965" cy="816965"/>
            <a:chOff x="0" y="0"/>
            <a:chExt cx="1089286" cy="1089286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16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4397083" y="1039877"/>
            <a:ext cx="954369" cy="4404880"/>
            <a:chOff x="0" y="0"/>
            <a:chExt cx="535786" cy="24729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5786" cy="2472915"/>
            </a:xfrm>
            <a:custGeom>
              <a:avLst/>
              <a:gdLst/>
              <a:ahLst/>
              <a:cxnLst/>
              <a:rect l="l" t="t" r="r" b="b"/>
              <a:pathLst>
                <a:path w="535786" h="2472915">
                  <a:moveTo>
                    <a:pt x="178692" y="19070"/>
                  </a:moveTo>
                  <a:cubicBezTo>
                    <a:pt x="206072" y="7556"/>
                    <a:pt x="237388" y="0"/>
                    <a:pt x="268037" y="0"/>
                  </a:cubicBezTo>
                  <a:cubicBezTo>
                    <a:pt x="298687" y="0"/>
                    <a:pt x="328180" y="6476"/>
                    <a:pt x="355359" y="17990"/>
                  </a:cubicBezTo>
                  <a:cubicBezTo>
                    <a:pt x="355938" y="18350"/>
                    <a:pt x="356516" y="18350"/>
                    <a:pt x="357094" y="18710"/>
                  </a:cubicBezTo>
                  <a:cubicBezTo>
                    <a:pt x="459163" y="64765"/>
                    <a:pt x="534341" y="186379"/>
                    <a:pt x="535786" y="365378"/>
                  </a:cubicBezTo>
                  <a:lnTo>
                    <a:pt x="535786" y="2472915"/>
                  </a:lnTo>
                  <a:lnTo>
                    <a:pt x="0" y="2472915"/>
                  </a:lnTo>
                  <a:lnTo>
                    <a:pt x="0" y="366942"/>
                  </a:lnTo>
                  <a:cubicBezTo>
                    <a:pt x="1446" y="185660"/>
                    <a:pt x="75467" y="64045"/>
                    <a:pt x="17869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8900"/>
              <a:ext cx="535786" cy="2384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2936547" y="5948106"/>
            <a:ext cx="954369" cy="4404880"/>
            <a:chOff x="0" y="0"/>
            <a:chExt cx="535786" cy="24729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5786" cy="2472915"/>
            </a:xfrm>
            <a:custGeom>
              <a:avLst/>
              <a:gdLst/>
              <a:ahLst/>
              <a:cxnLst/>
              <a:rect l="l" t="t" r="r" b="b"/>
              <a:pathLst>
                <a:path w="535786" h="2472915">
                  <a:moveTo>
                    <a:pt x="178692" y="19070"/>
                  </a:moveTo>
                  <a:cubicBezTo>
                    <a:pt x="206072" y="7556"/>
                    <a:pt x="237388" y="0"/>
                    <a:pt x="268037" y="0"/>
                  </a:cubicBezTo>
                  <a:cubicBezTo>
                    <a:pt x="298687" y="0"/>
                    <a:pt x="328180" y="6476"/>
                    <a:pt x="355359" y="17990"/>
                  </a:cubicBezTo>
                  <a:cubicBezTo>
                    <a:pt x="355938" y="18350"/>
                    <a:pt x="356516" y="18350"/>
                    <a:pt x="357094" y="18710"/>
                  </a:cubicBezTo>
                  <a:cubicBezTo>
                    <a:pt x="459163" y="64765"/>
                    <a:pt x="534341" y="186379"/>
                    <a:pt x="535786" y="365378"/>
                  </a:cubicBezTo>
                  <a:lnTo>
                    <a:pt x="535786" y="2472915"/>
                  </a:lnTo>
                  <a:lnTo>
                    <a:pt x="0" y="2472915"/>
                  </a:lnTo>
                  <a:lnTo>
                    <a:pt x="0" y="366942"/>
                  </a:lnTo>
                  <a:cubicBezTo>
                    <a:pt x="1446" y="185660"/>
                    <a:pt x="75467" y="64045"/>
                    <a:pt x="17869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8900"/>
              <a:ext cx="535786" cy="2384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4397083" y="2266934"/>
            <a:ext cx="954369" cy="4404880"/>
            <a:chOff x="0" y="0"/>
            <a:chExt cx="535786" cy="24729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5786" cy="2472915"/>
            </a:xfrm>
            <a:custGeom>
              <a:avLst/>
              <a:gdLst/>
              <a:ahLst/>
              <a:cxnLst/>
              <a:rect l="l" t="t" r="r" b="b"/>
              <a:pathLst>
                <a:path w="535786" h="2472915">
                  <a:moveTo>
                    <a:pt x="178692" y="19070"/>
                  </a:moveTo>
                  <a:cubicBezTo>
                    <a:pt x="206072" y="7556"/>
                    <a:pt x="237388" y="0"/>
                    <a:pt x="268037" y="0"/>
                  </a:cubicBezTo>
                  <a:cubicBezTo>
                    <a:pt x="298687" y="0"/>
                    <a:pt x="328180" y="6476"/>
                    <a:pt x="355359" y="17990"/>
                  </a:cubicBezTo>
                  <a:cubicBezTo>
                    <a:pt x="355938" y="18350"/>
                    <a:pt x="356516" y="18350"/>
                    <a:pt x="357094" y="18710"/>
                  </a:cubicBezTo>
                  <a:cubicBezTo>
                    <a:pt x="459163" y="64765"/>
                    <a:pt x="534341" y="186379"/>
                    <a:pt x="535786" y="365378"/>
                  </a:cubicBezTo>
                  <a:lnTo>
                    <a:pt x="535786" y="2472915"/>
                  </a:lnTo>
                  <a:lnTo>
                    <a:pt x="0" y="2472915"/>
                  </a:lnTo>
                  <a:lnTo>
                    <a:pt x="0" y="366942"/>
                  </a:lnTo>
                  <a:cubicBezTo>
                    <a:pt x="1446" y="185660"/>
                    <a:pt x="75467" y="64045"/>
                    <a:pt x="17869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8900"/>
              <a:ext cx="535786" cy="2384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2936547" y="4721049"/>
            <a:ext cx="954369" cy="4404880"/>
            <a:chOff x="0" y="0"/>
            <a:chExt cx="535786" cy="24729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5786" cy="2472915"/>
            </a:xfrm>
            <a:custGeom>
              <a:avLst/>
              <a:gdLst/>
              <a:ahLst/>
              <a:cxnLst/>
              <a:rect l="l" t="t" r="r" b="b"/>
              <a:pathLst>
                <a:path w="535786" h="2472915">
                  <a:moveTo>
                    <a:pt x="178692" y="19070"/>
                  </a:moveTo>
                  <a:cubicBezTo>
                    <a:pt x="206072" y="7556"/>
                    <a:pt x="237388" y="0"/>
                    <a:pt x="268037" y="0"/>
                  </a:cubicBezTo>
                  <a:cubicBezTo>
                    <a:pt x="298687" y="0"/>
                    <a:pt x="328180" y="6476"/>
                    <a:pt x="355359" y="17990"/>
                  </a:cubicBezTo>
                  <a:cubicBezTo>
                    <a:pt x="355938" y="18350"/>
                    <a:pt x="356516" y="18350"/>
                    <a:pt x="357094" y="18710"/>
                  </a:cubicBezTo>
                  <a:cubicBezTo>
                    <a:pt x="459163" y="64765"/>
                    <a:pt x="534341" y="186379"/>
                    <a:pt x="535786" y="365378"/>
                  </a:cubicBezTo>
                  <a:lnTo>
                    <a:pt x="535786" y="2472915"/>
                  </a:lnTo>
                  <a:lnTo>
                    <a:pt x="0" y="2472915"/>
                  </a:lnTo>
                  <a:lnTo>
                    <a:pt x="0" y="366942"/>
                  </a:lnTo>
                  <a:cubicBezTo>
                    <a:pt x="1446" y="185660"/>
                    <a:pt x="75467" y="64045"/>
                    <a:pt x="17869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8900"/>
              <a:ext cx="535786" cy="2384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4397083" y="3493991"/>
            <a:ext cx="954369" cy="4404880"/>
            <a:chOff x="0" y="0"/>
            <a:chExt cx="535786" cy="247291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35786" cy="2472915"/>
            </a:xfrm>
            <a:custGeom>
              <a:avLst/>
              <a:gdLst/>
              <a:ahLst/>
              <a:cxnLst/>
              <a:rect l="l" t="t" r="r" b="b"/>
              <a:pathLst>
                <a:path w="535786" h="2472915">
                  <a:moveTo>
                    <a:pt x="178692" y="19070"/>
                  </a:moveTo>
                  <a:cubicBezTo>
                    <a:pt x="206072" y="7556"/>
                    <a:pt x="237388" y="0"/>
                    <a:pt x="268037" y="0"/>
                  </a:cubicBezTo>
                  <a:cubicBezTo>
                    <a:pt x="298687" y="0"/>
                    <a:pt x="328180" y="6476"/>
                    <a:pt x="355359" y="17990"/>
                  </a:cubicBezTo>
                  <a:cubicBezTo>
                    <a:pt x="355938" y="18350"/>
                    <a:pt x="356516" y="18350"/>
                    <a:pt x="357094" y="18710"/>
                  </a:cubicBezTo>
                  <a:cubicBezTo>
                    <a:pt x="459163" y="64765"/>
                    <a:pt x="534341" y="186379"/>
                    <a:pt x="535786" y="365378"/>
                  </a:cubicBezTo>
                  <a:lnTo>
                    <a:pt x="535786" y="2472915"/>
                  </a:lnTo>
                  <a:lnTo>
                    <a:pt x="0" y="2472915"/>
                  </a:lnTo>
                  <a:lnTo>
                    <a:pt x="0" y="366942"/>
                  </a:lnTo>
                  <a:cubicBezTo>
                    <a:pt x="1446" y="185660"/>
                    <a:pt x="75467" y="64045"/>
                    <a:pt x="17869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88900"/>
              <a:ext cx="535786" cy="2384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2936547" y="3493991"/>
            <a:ext cx="954369" cy="4404880"/>
            <a:chOff x="0" y="0"/>
            <a:chExt cx="535786" cy="247291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5786" cy="2472915"/>
            </a:xfrm>
            <a:custGeom>
              <a:avLst/>
              <a:gdLst/>
              <a:ahLst/>
              <a:cxnLst/>
              <a:rect l="l" t="t" r="r" b="b"/>
              <a:pathLst>
                <a:path w="535786" h="2472915">
                  <a:moveTo>
                    <a:pt x="178692" y="19070"/>
                  </a:moveTo>
                  <a:cubicBezTo>
                    <a:pt x="206072" y="7556"/>
                    <a:pt x="237388" y="0"/>
                    <a:pt x="268037" y="0"/>
                  </a:cubicBezTo>
                  <a:cubicBezTo>
                    <a:pt x="298687" y="0"/>
                    <a:pt x="328180" y="6476"/>
                    <a:pt x="355359" y="17990"/>
                  </a:cubicBezTo>
                  <a:cubicBezTo>
                    <a:pt x="355938" y="18350"/>
                    <a:pt x="356516" y="18350"/>
                    <a:pt x="357094" y="18710"/>
                  </a:cubicBezTo>
                  <a:cubicBezTo>
                    <a:pt x="459163" y="64765"/>
                    <a:pt x="534341" y="186379"/>
                    <a:pt x="535786" y="365378"/>
                  </a:cubicBezTo>
                  <a:lnTo>
                    <a:pt x="535786" y="2472915"/>
                  </a:lnTo>
                  <a:lnTo>
                    <a:pt x="0" y="2472915"/>
                  </a:lnTo>
                  <a:lnTo>
                    <a:pt x="0" y="366942"/>
                  </a:lnTo>
                  <a:cubicBezTo>
                    <a:pt x="1446" y="185660"/>
                    <a:pt x="75467" y="64045"/>
                    <a:pt x="17869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88900"/>
              <a:ext cx="535786" cy="2384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14397083" y="4721049"/>
            <a:ext cx="954369" cy="4404880"/>
            <a:chOff x="0" y="0"/>
            <a:chExt cx="535786" cy="247291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35786" cy="2472915"/>
            </a:xfrm>
            <a:custGeom>
              <a:avLst/>
              <a:gdLst/>
              <a:ahLst/>
              <a:cxnLst/>
              <a:rect l="l" t="t" r="r" b="b"/>
              <a:pathLst>
                <a:path w="535786" h="2472915">
                  <a:moveTo>
                    <a:pt x="178692" y="19070"/>
                  </a:moveTo>
                  <a:cubicBezTo>
                    <a:pt x="206072" y="7556"/>
                    <a:pt x="237388" y="0"/>
                    <a:pt x="268037" y="0"/>
                  </a:cubicBezTo>
                  <a:cubicBezTo>
                    <a:pt x="298687" y="0"/>
                    <a:pt x="328180" y="6476"/>
                    <a:pt x="355359" y="17990"/>
                  </a:cubicBezTo>
                  <a:cubicBezTo>
                    <a:pt x="355938" y="18350"/>
                    <a:pt x="356516" y="18350"/>
                    <a:pt x="357094" y="18710"/>
                  </a:cubicBezTo>
                  <a:cubicBezTo>
                    <a:pt x="459163" y="64765"/>
                    <a:pt x="534341" y="186379"/>
                    <a:pt x="535786" y="365378"/>
                  </a:cubicBezTo>
                  <a:lnTo>
                    <a:pt x="535786" y="2472915"/>
                  </a:lnTo>
                  <a:lnTo>
                    <a:pt x="0" y="2472915"/>
                  </a:lnTo>
                  <a:lnTo>
                    <a:pt x="0" y="366942"/>
                  </a:lnTo>
                  <a:cubicBezTo>
                    <a:pt x="1446" y="185660"/>
                    <a:pt x="75467" y="64045"/>
                    <a:pt x="17869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88900"/>
              <a:ext cx="535786" cy="2384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5400000">
            <a:off x="2936547" y="2266934"/>
            <a:ext cx="954369" cy="4404880"/>
            <a:chOff x="0" y="0"/>
            <a:chExt cx="535786" cy="247291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35786" cy="2472915"/>
            </a:xfrm>
            <a:custGeom>
              <a:avLst/>
              <a:gdLst/>
              <a:ahLst/>
              <a:cxnLst/>
              <a:rect l="l" t="t" r="r" b="b"/>
              <a:pathLst>
                <a:path w="535786" h="2472915">
                  <a:moveTo>
                    <a:pt x="178692" y="19070"/>
                  </a:moveTo>
                  <a:cubicBezTo>
                    <a:pt x="206072" y="7556"/>
                    <a:pt x="237388" y="0"/>
                    <a:pt x="268037" y="0"/>
                  </a:cubicBezTo>
                  <a:cubicBezTo>
                    <a:pt x="298687" y="0"/>
                    <a:pt x="328180" y="6476"/>
                    <a:pt x="355359" y="17990"/>
                  </a:cubicBezTo>
                  <a:cubicBezTo>
                    <a:pt x="355938" y="18350"/>
                    <a:pt x="356516" y="18350"/>
                    <a:pt x="357094" y="18710"/>
                  </a:cubicBezTo>
                  <a:cubicBezTo>
                    <a:pt x="459163" y="64765"/>
                    <a:pt x="534341" y="186379"/>
                    <a:pt x="535786" y="365378"/>
                  </a:cubicBezTo>
                  <a:lnTo>
                    <a:pt x="535786" y="2472915"/>
                  </a:lnTo>
                  <a:lnTo>
                    <a:pt x="0" y="2472915"/>
                  </a:lnTo>
                  <a:lnTo>
                    <a:pt x="0" y="366942"/>
                  </a:lnTo>
                  <a:cubicBezTo>
                    <a:pt x="1446" y="185660"/>
                    <a:pt x="75467" y="64045"/>
                    <a:pt x="17869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88900"/>
              <a:ext cx="535786" cy="2384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14013129" y="6332060"/>
            <a:ext cx="1722279" cy="4404880"/>
            <a:chOff x="0" y="0"/>
            <a:chExt cx="966893" cy="247291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66893" cy="2472915"/>
            </a:xfrm>
            <a:custGeom>
              <a:avLst/>
              <a:gdLst/>
              <a:ahLst/>
              <a:cxnLst/>
              <a:rect l="l" t="t" r="r" b="b"/>
              <a:pathLst>
                <a:path w="966893" h="2472915">
                  <a:moveTo>
                    <a:pt x="322472" y="19070"/>
                  </a:moveTo>
                  <a:cubicBezTo>
                    <a:pt x="371882" y="7556"/>
                    <a:pt x="428397" y="0"/>
                    <a:pt x="483707" y="0"/>
                  </a:cubicBezTo>
                  <a:cubicBezTo>
                    <a:pt x="539019" y="0"/>
                    <a:pt x="592243" y="6476"/>
                    <a:pt x="641290" y="17990"/>
                  </a:cubicBezTo>
                  <a:cubicBezTo>
                    <a:pt x="642335" y="18350"/>
                    <a:pt x="643378" y="18350"/>
                    <a:pt x="644421" y="18710"/>
                  </a:cubicBezTo>
                  <a:cubicBezTo>
                    <a:pt x="828616" y="64765"/>
                    <a:pt x="964284" y="186379"/>
                    <a:pt x="966893" y="365378"/>
                  </a:cubicBezTo>
                  <a:lnTo>
                    <a:pt x="966893" y="2472915"/>
                  </a:lnTo>
                  <a:lnTo>
                    <a:pt x="0" y="2472915"/>
                  </a:lnTo>
                  <a:lnTo>
                    <a:pt x="0" y="366942"/>
                  </a:lnTo>
                  <a:cubicBezTo>
                    <a:pt x="2609" y="185660"/>
                    <a:pt x="136190" y="64045"/>
                    <a:pt x="32247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88900"/>
              <a:ext cx="966893" cy="2384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5400000">
            <a:off x="2936547" y="1039877"/>
            <a:ext cx="954369" cy="4404880"/>
            <a:chOff x="0" y="0"/>
            <a:chExt cx="535786" cy="247291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35786" cy="2472915"/>
            </a:xfrm>
            <a:custGeom>
              <a:avLst/>
              <a:gdLst/>
              <a:ahLst/>
              <a:cxnLst/>
              <a:rect l="l" t="t" r="r" b="b"/>
              <a:pathLst>
                <a:path w="535786" h="2472915">
                  <a:moveTo>
                    <a:pt x="178692" y="19070"/>
                  </a:moveTo>
                  <a:cubicBezTo>
                    <a:pt x="206072" y="7556"/>
                    <a:pt x="237388" y="0"/>
                    <a:pt x="268037" y="0"/>
                  </a:cubicBezTo>
                  <a:cubicBezTo>
                    <a:pt x="298687" y="0"/>
                    <a:pt x="328180" y="6476"/>
                    <a:pt x="355359" y="17990"/>
                  </a:cubicBezTo>
                  <a:cubicBezTo>
                    <a:pt x="355938" y="18350"/>
                    <a:pt x="356516" y="18350"/>
                    <a:pt x="357094" y="18710"/>
                  </a:cubicBezTo>
                  <a:cubicBezTo>
                    <a:pt x="459163" y="64765"/>
                    <a:pt x="534341" y="186379"/>
                    <a:pt x="535786" y="365378"/>
                  </a:cubicBezTo>
                  <a:lnTo>
                    <a:pt x="535786" y="2472915"/>
                  </a:lnTo>
                  <a:lnTo>
                    <a:pt x="0" y="2472915"/>
                  </a:lnTo>
                  <a:lnTo>
                    <a:pt x="0" y="366942"/>
                  </a:lnTo>
                  <a:cubicBezTo>
                    <a:pt x="1446" y="185660"/>
                    <a:pt x="75467" y="64045"/>
                    <a:pt x="17869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88900"/>
              <a:ext cx="535786" cy="2384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385863" y="2956352"/>
            <a:ext cx="571931" cy="57193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599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329991" y="2956352"/>
            <a:ext cx="571931" cy="57193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A7C4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385863" y="4184047"/>
            <a:ext cx="571931" cy="571931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599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329991" y="4184047"/>
            <a:ext cx="571931" cy="57193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A7C4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2385863" y="5411742"/>
            <a:ext cx="571931" cy="571931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599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5329991" y="5411742"/>
            <a:ext cx="571931" cy="571931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A7C4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2385863" y="6639437"/>
            <a:ext cx="571931" cy="571931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599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5329991" y="6639437"/>
            <a:ext cx="571931" cy="571931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A7C4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12385863" y="8262260"/>
            <a:ext cx="571931" cy="571931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599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5329991" y="7867133"/>
            <a:ext cx="571931" cy="571931"/>
            <a:chOff x="0" y="0"/>
            <a:chExt cx="812800" cy="812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A7C4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2" name="Freeform 62"/>
          <p:cNvSpPr/>
          <p:nvPr/>
        </p:nvSpPr>
        <p:spPr>
          <a:xfrm>
            <a:off x="2034440" y="8903955"/>
            <a:ext cx="1468512" cy="813188"/>
          </a:xfrm>
          <a:custGeom>
            <a:avLst/>
            <a:gdLst/>
            <a:ahLst/>
            <a:cxnLst/>
            <a:rect l="l" t="t" r="r" b="b"/>
            <a:pathLst>
              <a:path w="1468512" h="813188">
                <a:moveTo>
                  <a:pt x="0" y="0"/>
                </a:moveTo>
                <a:lnTo>
                  <a:pt x="1468512" y="0"/>
                </a:lnTo>
                <a:lnTo>
                  <a:pt x="1468512" y="813189"/>
                </a:lnTo>
                <a:lnTo>
                  <a:pt x="0" y="813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3" name="Freeform 63"/>
          <p:cNvSpPr/>
          <p:nvPr/>
        </p:nvSpPr>
        <p:spPr>
          <a:xfrm>
            <a:off x="320631" y="1588985"/>
            <a:ext cx="1103744" cy="1066487"/>
          </a:xfrm>
          <a:custGeom>
            <a:avLst/>
            <a:gdLst/>
            <a:ahLst/>
            <a:cxnLst/>
            <a:rect l="l" t="t" r="r" b="b"/>
            <a:pathLst>
              <a:path w="1103744" h="1066487">
                <a:moveTo>
                  <a:pt x="0" y="0"/>
                </a:moveTo>
                <a:lnTo>
                  <a:pt x="1103744" y="0"/>
                </a:lnTo>
                <a:lnTo>
                  <a:pt x="1103744" y="1066487"/>
                </a:lnTo>
                <a:lnTo>
                  <a:pt x="0" y="1066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4" name="Freeform 64"/>
          <p:cNvSpPr/>
          <p:nvPr/>
        </p:nvSpPr>
        <p:spPr>
          <a:xfrm>
            <a:off x="15894654" y="8979170"/>
            <a:ext cx="1062442" cy="996040"/>
          </a:xfrm>
          <a:custGeom>
            <a:avLst/>
            <a:gdLst/>
            <a:ahLst/>
            <a:cxnLst/>
            <a:rect l="l" t="t" r="r" b="b"/>
            <a:pathLst>
              <a:path w="1062442" h="996040">
                <a:moveTo>
                  <a:pt x="0" y="0"/>
                </a:moveTo>
                <a:lnTo>
                  <a:pt x="1062443" y="0"/>
                </a:lnTo>
                <a:lnTo>
                  <a:pt x="1062443" y="996039"/>
                </a:lnTo>
                <a:lnTo>
                  <a:pt x="0" y="9960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5" name="TextBox 65"/>
          <p:cNvSpPr txBox="1"/>
          <p:nvPr/>
        </p:nvSpPr>
        <p:spPr>
          <a:xfrm>
            <a:off x="1983216" y="371847"/>
            <a:ext cx="14321569" cy="1616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1"/>
              </a:lnSpc>
            </a:pPr>
            <a:r>
              <a:rPr lang="en-US" sz="4622" b="1" i="1">
                <a:solidFill>
                  <a:srgbClr val="112F8D"/>
                </a:solidFill>
                <a:latin typeface="Public Sans 1 Bold Italics"/>
                <a:ea typeface="Public Sans 1 Bold Italics"/>
                <a:cs typeface="Public Sans 1 Bold Italics"/>
                <a:sym typeface="Public Sans 1 Bold Italics"/>
              </a:rPr>
              <a:t>Global Parliamentary Network (GPN) </a:t>
            </a:r>
          </a:p>
          <a:p>
            <a:pPr algn="ctr">
              <a:lnSpc>
                <a:spcPts val="6471"/>
              </a:lnSpc>
              <a:spcBef>
                <a:spcPct val="0"/>
              </a:spcBef>
            </a:pPr>
            <a:r>
              <a:rPr lang="en-US" sz="4622" b="1" i="1">
                <a:solidFill>
                  <a:srgbClr val="112F8D"/>
                </a:solidFill>
                <a:latin typeface="Public Sans 1 Bold Italics"/>
                <a:ea typeface="Public Sans 1 Bold Italics"/>
                <a:cs typeface="Public Sans 1 Bold Italics"/>
                <a:sym typeface="Public Sans 1 Bold Italics"/>
              </a:rPr>
              <a:t>เครือข่ายรัฐสภาของ OECD</a:t>
            </a:r>
          </a:p>
        </p:txBody>
      </p:sp>
      <p:grpSp>
        <p:nvGrpSpPr>
          <p:cNvPr id="66" name="Group 66"/>
          <p:cNvGrpSpPr/>
          <p:nvPr/>
        </p:nvGrpSpPr>
        <p:grpSpPr>
          <a:xfrm>
            <a:off x="320631" y="209673"/>
            <a:ext cx="3216244" cy="817337"/>
            <a:chOff x="0" y="0"/>
            <a:chExt cx="4288326" cy="1089783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1634674" cy="1089783"/>
            </a:xfrm>
            <a:custGeom>
              <a:avLst/>
              <a:gdLst/>
              <a:ahLst/>
              <a:cxnLst/>
              <a:rect l="l" t="t" r="r" b="b"/>
              <a:pathLst>
                <a:path w="1634674" h="1089783">
                  <a:moveTo>
                    <a:pt x="0" y="0"/>
                  </a:moveTo>
                  <a:lnTo>
                    <a:pt x="1634674" y="0"/>
                  </a:lnTo>
                  <a:lnTo>
                    <a:pt x="1634674" y="1089783"/>
                  </a:lnTo>
                  <a:lnTo>
                    <a:pt x="0" y="1089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1303582" y="324421"/>
              <a:ext cx="2984744" cy="40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  <a:spcBef>
                  <a:spcPct val="0"/>
                </a:spcBef>
              </a:pPr>
              <a:r>
                <a:rPr lang="en-US" sz="1818" b="1" i="1">
                  <a:solidFill>
                    <a:srgbClr val="6893BF"/>
                  </a:solidFill>
                  <a:latin typeface="Public Sans 2 Bold Italics"/>
                  <a:ea typeface="Public Sans 2 Bold Italics"/>
                  <a:cs typeface="Public Sans 2 Bold Italics"/>
                  <a:sym typeface="Public Sans 2 Bold Italics"/>
                </a:rPr>
                <a:t>NESDC</a:t>
              </a:r>
            </a:p>
          </p:txBody>
        </p:sp>
      </p:grpSp>
      <p:sp>
        <p:nvSpPr>
          <p:cNvPr id="69" name="Freeform 69"/>
          <p:cNvSpPr/>
          <p:nvPr/>
        </p:nvSpPr>
        <p:spPr>
          <a:xfrm>
            <a:off x="6016222" y="2557282"/>
            <a:ext cx="6309539" cy="6309539"/>
          </a:xfrm>
          <a:custGeom>
            <a:avLst/>
            <a:gdLst/>
            <a:ahLst/>
            <a:cxnLst/>
            <a:rect l="l" t="t" r="r" b="b"/>
            <a:pathLst>
              <a:path w="6309539" h="6309539">
                <a:moveTo>
                  <a:pt x="0" y="0"/>
                </a:moveTo>
                <a:lnTo>
                  <a:pt x="6309539" y="0"/>
                </a:lnTo>
                <a:lnTo>
                  <a:pt x="6309539" y="6309539"/>
                </a:lnTo>
                <a:lnTo>
                  <a:pt x="0" y="63095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0" name="Freeform 70"/>
          <p:cNvSpPr/>
          <p:nvPr/>
        </p:nvSpPr>
        <p:spPr>
          <a:xfrm>
            <a:off x="13107369" y="1987990"/>
            <a:ext cx="3499327" cy="777142"/>
          </a:xfrm>
          <a:custGeom>
            <a:avLst/>
            <a:gdLst/>
            <a:ahLst/>
            <a:cxnLst/>
            <a:rect l="l" t="t" r="r" b="b"/>
            <a:pathLst>
              <a:path w="3499327" h="777142">
                <a:moveTo>
                  <a:pt x="0" y="0"/>
                </a:moveTo>
                <a:lnTo>
                  <a:pt x="3499327" y="0"/>
                </a:lnTo>
                <a:lnTo>
                  <a:pt x="3499327" y="777142"/>
                </a:lnTo>
                <a:lnTo>
                  <a:pt x="0" y="7771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1" name="Freeform 71"/>
          <p:cNvSpPr/>
          <p:nvPr/>
        </p:nvSpPr>
        <p:spPr>
          <a:xfrm>
            <a:off x="1830665" y="1945105"/>
            <a:ext cx="3499327" cy="720927"/>
          </a:xfrm>
          <a:custGeom>
            <a:avLst/>
            <a:gdLst/>
            <a:ahLst/>
            <a:cxnLst/>
            <a:rect l="l" t="t" r="r" b="b"/>
            <a:pathLst>
              <a:path w="3499327" h="720927">
                <a:moveTo>
                  <a:pt x="0" y="0"/>
                </a:moveTo>
                <a:lnTo>
                  <a:pt x="3499326" y="0"/>
                </a:lnTo>
                <a:lnTo>
                  <a:pt x="3499326" y="720926"/>
                </a:lnTo>
                <a:lnTo>
                  <a:pt x="0" y="7209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7797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2" name="Freeform 72"/>
          <p:cNvSpPr/>
          <p:nvPr/>
        </p:nvSpPr>
        <p:spPr>
          <a:xfrm>
            <a:off x="16699121" y="744980"/>
            <a:ext cx="3282392" cy="2400249"/>
          </a:xfrm>
          <a:custGeom>
            <a:avLst/>
            <a:gdLst/>
            <a:ahLst/>
            <a:cxnLst/>
            <a:rect l="l" t="t" r="r" b="b"/>
            <a:pathLst>
              <a:path w="3282392" h="2400249">
                <a:moveTo>
                  <a:pt x="0" y="0"/>
                </a:moveTo>
                <a:lnTo>
                  <a:pt x="3282392" y="0"/>
                </a:lnTo>
                <a:lnTo>
                  <a:pt x="3282392" y="2400249"/>
                </a:lnTo>
                <a:lnTo>
                  <a:pt x="0" y="24002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h-TH" dirty="0"/>
          </a:p>
        </p:txBody>
      </p:sp>
      <p:sp>
        <p:nvSpPr>
          <p:cNvPr id="73" name="Freeform 73"/>
          <p:cNvSpPr/>
          <p:nvPr/>
        </p:nvSpPr>
        <p:spPr>
          <a:xfrm>
            <a:off x="5496971" y="3036798"/>
            <a:ext cx="238402" cy="411038"/>
          </a:xfrm>
          <a:custGeom>
            <a:avLst/>
            <a:gdLst/>
            <a:ahLst/>
            <a:cxnLst/>
            <a:rect l="l" t="t" r="r" b="b"/>
            <a:pathLst>
              <a:path w="238402" h="411038">
                <a:moveTo>
                  <a:pt x="0" y="0"/>
                </a:moveTo>
                <a:lnTo>
                  <a:pt x="238402" y="0"/>
                </a:lnTo>
                <a:lnTo>
                  <a:pt x="238402" y="411038"/>
                </a:lnTo>
                <a:lnTo>
                  <a:pt x="0" y="4110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4" name="Freeform 74"/>
          <p:cNvSpPr/>
          <p:nvPr/>
        </p:nvSpPr>
        <p:spPr>
          <a:xfrm>
            <a:off x="5431154" y="4237740"/>
            <a:ext cx="370036" cy="463269"/>
          </a:xfrm>
          <a:custGeom>
            <a:avLst/>
            <a:gdLst/>
            <a:ahLst/>
            <a:cxnLst/>
            <a:rect l="l" t="t" r="r" b="b"/>
            <a:pathLst>
              <a:path w="370036" h="463269">
                <a:moveTo>
                  <a:pt x="0" y="0"/>
                </a:moveTo>
                <a:lnTo>
                  <a:pt x="370036" y="0"/>
                </a:lnTo>
                <a:lnTo>
                  <a:pt x="370036" y="463269"/>
                </a:lnTo>
                <a:lnTo>
                  <a:pt x="0" y="4632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5" name="Freeform 75"/>
          <p:cNvSpPr/>
          <p:nvPr/>
        </p:nvSpPr>
        <p:spPr>
          <a:xfrm>
            <a:off x="5431154" y="5492212"/>
            <a:ext cx="378234" cy="439678"/>
          </a:xfrm>
          <a:custGeom>
            <a:avLst/>
            <a:gdLst/>
            <a:ahLst/>
            <a:cxnLst/>
            <a:rect l="l" t="t" r="r" b="b"/>
            <a:pathLst>
              <a:path w="378234" h="439678">
                <a:moveTo>
                  <a:pt x="0" y="0"/>
                </a:moveTo>
                <a:lnTo>
                  <a:pt x="378234" y="0"/>
                </a:lnTo>
                <a:lnTo>
                  <a:pt x="378234" y="439678"/>
                </a:lnTo>
                <a:lnTo>
                  <a:pt x="0" y="4396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6" name="Freeform 76"/>
          <p:cNvSpPr/>
          <p:nvPr/>
        </p:nvSpPr>
        <p:spPr>
          <a:xfrm>
            <a:off x="5439352" y="6716541"/>
            <a:ext cx="370036" cy="442494"/>
          </a:xfrm>
          <a:custGeom>
            <a:avLst/>
            <a:gdLst/>
            <a:ahLst/>
            <a:cxnLst/>
            <a:rect l="l" t="t" r="r" b="b"/>
            <a:pathLst>
              <a:path w="370036" h="442494">
                <a:moveTo>
                  <a:pt x="0" y="0"/>
                </a:moveTo>
                <a:lnTo>
                  <a:pt x="370036" y="0"/>
                </a:lnTo>
                <a:lnTo>
                  <a:pt x="370036" y="442494"/>
                </a:lnTo>
                <a:lnTo>
                  <a:pt x="0" y="4424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7" name="Freeform 77"/>
          <p:cNvSpPr/>
          <p:nvPr/>
        </p:nvSpPr>
        <p:spPr>
          <a:xfrm>
            <a:off x="5412534" y="7963770"/>
            <a:ext cx="423672" cy="378657"/>
          </a:xfrm>
          <a:custGeom>
            <a:avLst/>
            <a:gdLst/>
            <a:ahLst/>
            <a:cxnLst/>
            <a:rect l="l" t="t" r="r" b="b"/>
            <a:pathLst>
              <a:path w="423672" h="378657">
                <a:moveTo>
                  <a:pt x="0" y="0"/>
                </a:moveTo>
                <a:lnTo>
                  <a:pt x="423672" y="0"/>
                </a:lnTo>
                <a:lnTo>
                  <a:pt x="423672" y="378657"/>
                </a:lnTo>
                <a:lnTo>
                  <a:pt x="0" y="3786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8" name="Freeform 78"/>
          <p:cNvSpPr/>
          <p:nvPr/>
        </p:nvSpPr>
        <p:spPr>
          <a:xfrm>
            <a:off x="12446391" y="3048032"/>
            <a:ext cx="450874" cy="388571"/>
          </a:xfrm>
          <a:custGeom>
            <a:avLst/>
            <a:gdLst/>
            <a:ahLst/>
            <a:cxnLst/>
            <a:rect l="l" t="t" r="r" b="b"/>
            <a:pathLst>
              <a:path w="450874" h="388571">
                <a:moveTo>
                  <a:pt x="0" y="0"/>
                </a:moveTo>
                <a:lnTo>
                  <a:pt x="450874" y="0"/>
                </a:lnTo>
                <a:lnTo>
                  <a:pt x="450874" y="388571"/>
                </a:lnTo>
                <a:lnTo>
                  <a:pt x="0" y="38857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9" name="Freeform 79"/>
          <p:cNvSpPr/>
          <p:nvPr/>
        </p:nvSpPr>
        <p:spPr>
          <a:xfrm>
            <a:off x="12451274" y="4226796"/>
            <a:ext cx="435090" cy="474213"/>
          </a:xfrm>
          <a:custGeom>
            <a:avLst/>
            <a:gdLst/>
            <a:ahLst/>
            <a:cxnLst/>
            <a:rect l="l" t="t" r="r" b="b"/>
            <a:pathLst>
              <a:path w="435090" h="474213">
                <a:moveTo>
                  <a:pt x="0" y="0"/>
                </a:moveTo>
                <a:lnTo>
                  <a:pt x="435090" y="0"/>
                </a:lnTo>
                <a:lnTo>
                  <a:pt x="435090" y="474213"/>
                </a:lnTo>
                <a:lnTo>
                  <a:pt x="0" y="47421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0" name="Freeform 80"/>
          <p:cNvSpPr/>
          <p:nvPr/>
        </p:nvSpPr>
        <p:spPr>
          <a:xfrm>
            <a:off x="12423663" y="5452552"/>
            <a:ext cx="490312" cy="490312"/>
          </a:xfrm>
          <a:custGeom>
            <a:avLst/>
            <a:gdLst/>
            <a:ahLst/>
            <a:cxnLst/>
            <a:rect l="l" t="t" r="r" b="b"/>
            <a:pathLst>
              <a:path w="490312" h="490312">
                <a:moveTo>
                  <a:pt x="0" y="0"/>
                </a:moveTo>
                <a:lnTo>
                  <a:pt x="490312" y="0"/>
                </a:lnTo>
                <a:lnTo>
                  <a:pt x="490312" y="490312"/>
                </a:lnTo>
                <a:lnTo>
                  <a:pt x="0" y="49031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1" name="Freeform 81"/>
          <p:cNvSpPr/>
          <p:nvPr/>
        </p:nvSpPr>
        <p:spPr>
          <a:xfrm>
            <a:off x="12466547" y="8346511"/>
            <a:ext cx="404545" cy="446787"/>
          </a:xfrm>
          <a:custGeom>
            <a:avLst/>
            <a:gdLst/>
            <a:ahLst/>
            <a:cxnLst/>
            <a:rect l="l" t="t" r="r" b="b"/>
            <a:pathLst>
              <a:path w="404545" h="446787">
                <a:moveTo>
                  <a:pt x="0" y="0"/>
                </a:moveTo>
                <a:lnTo>
                  <a:pt x="404545" y="0"/>
                </a:lnTo>
                <a:lnTo>
                  <a:pt x="404545" y="446787"/>
                </a:lnTo>
                <a:lnTo>
                  <a:pt x="0" y="4467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2" name="Freeform 82"/>
          <p:cNvSpPr/>
          <p:nvPr/>
        </p:nvSpPr>
        <p:spPr>
          <a:xfrm>
            <a:off x="12466547" y="6799064"/>
            <a:ext cx="387302" cy="277449"/>
          </a:xfrm>
          <a:custGeom>
            <a:avLst/>
            <a:gdLst/>
            <a:ahLst/>
            <a:cxnLst/>
            <a:rect l="l" t="t" r="r" b="b"/>
            <a:pathLst>
              <a:path w="387302" h="277449">
                <a:moveTo>
                  <a:pt x="0" y="0"/>
                </a:moveTo>
                <a:lnTo>
                  <a:pt x="387301" y="0"/>
                </a:lnTo>
                <a:lnTo>
                  <a:pt x="387301" y="277449"/>
                </a:lnTo>
                <a:lnTo>
                  <a:pt x="0" y="27744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3" name="TextBox 83"/>
          <p:cNvSpPr txBox="1"/>
          <p:nvPr/>
        </p:nvSpPr>
        <p:spPr>
          <a:xfrm>
            <a:off x="13072093" y="2810200"/>
            <a:ext cx="3569878" cy="82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รัฐสภาเป็นกลไกหลักควบคู่ฝ่ายบริหาร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ขับเคลื่อนกระบวนการเข้าเป็นสมาชิก OECD อย่างเป็นระบบ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424375" y="2823217"/>
            <a:ext cx="3791539" cy="82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เครือข่ายการแลกเปลี่ยนความรู้</a:t>
            </a:r>
          </a:p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ด้านนิติบัญญัติที่เปิดกว้างสำหรับสมาชิกรัฐสภาและเจ้าหน้าที่จากทุกกลุ่มการเมืองทั่วโลก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13072093" y="4060794"/>
            <a:ext cx="3885003" cy="802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3"/>
              </a:lnSpc>
              <a:spcBef>
                <a:spcPct val="0"/>
              </a:spcBef>
            </a:pPr>
            <a:r>
              <a:rPr lang="en-US" sz="1552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ผลักดันกฎหมายให้สอดคล้องมาตรฐาน OECD</a:t>
            </a:r>
          </a:p>
          <a:p>
            <a:pPr algn="l">
              <a:lnSpc>
                <a:spcPts val="2173"/>
              </a:lnSpc>
              <a:spcBef>
                <a:spcPct val="0"/>
              </a:spcBef>
            </a:pPr>
            <a:r>
              <a:rPr lang="en-US" sz="1552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ด้านความโปร่งใส ธรรมาภิบาล และการคุ้มครองสิทธิประชาชน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2007986" y="4050912"/>
            <a:ext cx="3207928" cy="82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มี</a:t>
            </a:r>
            <a:r>
              <a:rPr lang="en-US" sz="1599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บทบาทยกระดับนโยบายสาธารณะ</a:t>
            </a:r>
          </a:p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ผ่านการแลกเปลี่ยนความรู้ และส่งเสริม</a:t>
            </a:r>
          </a:p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การใช้มาตรฐานสากลอย่างเป็นรูปธรรม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13072093" y="5403703"/>
            <a:ext cx="3825257" cy="54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สร้างความต่อเนื่องเชิงสถาบัน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ให้การปฏิรูปดำเนินต่อได้ แม้มีการเปลี่ยนรัฐบาล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2226938" y="5279934"/>
            <a:ext cx="2988975" cy="82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ช่วยให้รัฐสภาเข้าใจประเด็นสำคัญ</a:t>
            </a:r>
            <a:r>
              <a:rPr lang="en-US" sz="1599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 เช่น เศรษฐกิจ ธรรมาภิบาล </a:t>
            </a:r>
          </a:p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ความโปร่งใส และการพัฒนาที่ยั่งยืน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13072093" y="6516516"/>
            <a:ext cx="3684031" cy="82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สะท้อนเสียงประชาชนในกระบวนการปฏิรูปกฎหมาย</a:t>
            </a:r>
            <a:r>
              <a:rPr lang="en-US" sz="1599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 ผ่าน Public Hearing 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และการมีส่วนร่วมด้วยเทคโนโลยีดิจิทัล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2007986" y="6629446"/>
            <a:ext cx="3207928" cy="54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เชื่อมโยง</a:t>
            </a:r>
            <a:r>
              <a:rPr lang="en-US" sz="1599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รัฐสภากับผู้เชี่ยวชาญ</a:t>
            </a:r>
          </a:p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และเครือข่ายนานาชาติ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13072093" y="7819773"/>
            <a:ext cx="3980803" cy="144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1"/>
              </a:lnSpc>
              <a:spcBef>
                <a:spcPct val="0"/>
              </a:spcBef>
            </a:pPr>
            <a:r>
              <a:rPr lang="en-US" sz="1650" b="1" dirty="0" err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จัดตั้งคณะกรรมการที่ปรึกษารัฐสภาไทย</a:t>
            </a:r>
            <a:endParaRPr lang="en-US" sz="1650" b="1" dirty="0">
              <a:solidFill>
                <a:srgbClr val="000000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  <a:p>
            <a:pPr algn="l">
              <a:lnSpc>
                <a:spcPts val="2311"/>
              </a:lnSpc>
              <a:spcBef>
                <a:spcPct val="0"/>
              </a:spcBef>
            </a:pPr>
            <a:r>
              <a:rPr lang="en-US" sz="1650" b="1" dirty="0" err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ด้าน</a:t>
            </a:r>
            <a:r>
              <a:rPr lang="en-US" sz="1650" b="1" dirty="0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 OECD (</a:t>
            </a:r>
            <a:r>
              <a:rPr lang="en-US" sz="1650" b="1" dirty="0" err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คปร</a:t>
            </a:r>
            <a:r>
              <a:rPr lang="en-US" sz="1650" b="1" dirty="0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.-OECD) </a:t>
            </a:r>
            <a:r>
              <a:rPr lang="en-US" sz="1650" dirty="0" err="1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เป็นศูนย์กลางขับเคลื่อนการปฏิรูปกฎหมาย</a:t>
            </a:r>
            <a:r>
              <a:rPr lang="en-US" sz="1650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เชื่อมโยงองค์ความรู้และความร่วมมือกับ</a:t>
            </a:r>
            <a:r>
              <a:rPr lang="en-US" sz="1650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 OECD </a:t>
            </a:r>
            <a:r>
              <a:rPr lang="en-US" sz="1650" dirty="0" err="1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และเครือข่าย</a:t>
            </a:r>
            <a:r>
              <a:rPr lang="en-US" sz="1650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 GPN </a:t>
            </a:r>
          </a:p>
          <a:p>
            <a:pPr algn="l">
              <a:lnSpc>
                <a:spcPts val="2311"/>
              </a:lnSpc>
              <a:spcBef>
                <a:spcPct val="0"/>
              </a:spcBef>
            </a:pPr>
            <a:r>
              <a:rPr lang="en-US" sz="1650" dirty="0" err="1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ทั้งในและต่างประเทศ</a:t>
            </a:r>
            <a:endParaRPr lang="en-US" sz="1650" dirty="0">
              <a:solidFill>
                <a:srgbClr val="000000"/>
              </a:solidFill>
              <a:latin typeface="Public Sans 1"/>
              <a:ea typeface="Public Sans 1"/>
              <a:cs typeface="Public Sans 1"/>
              <a:sym typeface="Public Sans 1"/>
            </a:endParaRPr>
          </a:p>
        </p:txBody>
      </p:sp>
      <p:sp>
        <p:nvSpPr>
          <p:cNvPr id="92" name="TextBox 92"/>
          <p:cNvSpPr txBox="1"/>
          <p:nvPr/>
        </p:nvSpPr>
        <p:spPr>
          <a:xfrm>
            <a:off x="1253978" y="7705473"/>
            <a:ext cx="4021911" cy="82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สมาชิกได้จะรับ</a:t>
            </a:r>
            <a:r>
              <a:rPr lang="en-US" sz="1599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บทวิเคราะห์และข้อเสนอแนะ</a:t>
            </a:r>
          </a:p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จาก OECD และ</a:t>
            </a:r>
            <a:r>
              <a:rPr lang="en-US" sz="1599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แลกเปลี่ยนมุมมอง</a:t>
            </a:r>
          </a:p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กับผู้เชี่ยวชาญจากนานาประเทศ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3210551" y="8942055"/>
            <a:ext cx="2197860" cy="742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15"/>
              </a:lnSpc>
            </a:pPr>
            <a:r>
              <a:rPr lang="en-US" sz="5196" b="1">
                <a:solidFill>
                  <a:srgbClr val="0F4983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GPN</a:t>
            </a:r>
          </a:p>
        </p:txBody>
      </p:sp>
      <p:sp>
        <p:nvSpPr>
          <p:cNvPr id="94" name="TextBox 94"/>
          <p:cNvSpPr txBox="1"/>
          <p:nvPr/>
        </p:nvSpPr>
        <p:spPr>
          <a:xfrm rot="-430865">
            <a:off x="15948575" y="9330982"/>
            <a:ext cx="820881" cy="282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34"/>
              </a:lnSpc>
            </a:pPr>
            <a:r>
              <a:rPr lang="en-US" sz="1940" b="1">
                <a:solidFill>
                  <a:srgbClr val="0F4983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2025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2245135" y="2092004"/>
            <a:ext cx="2410872" cy="423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438" b="1" i="1" dirty="0" err="1">
                <a:solidFill>
                  <a:srgbClr val="00426C"/>
                </a:solidFill>
                <a:latin typeface="Public Sans 1 Bold Italics"/>
                <a:ea typeface="Public Sans 1 Bold Italics"/>
                <a:cs typeface="Public Sans 1 Bold Italics"/>
                <a:sym typeface="Public Sans 1 Bold Italics"/>
              </a:rPr>
              <a:t>บทบาทของ</a:t>
            </a:r>
            <a:r>
              <a:rPr lang="en-US" sz="2438" b="1" i="1" dirty="0">
                <a:solidFill>
                  <a:srgbClr val="00426C"/>
                </a:solidFill>
                <a:latin typeface="Public Sans 1 Bold Italics"/>
                <a:ea typeface="Public Sans 1 Bold Italics"/>
                <a:cs typeface="Public Sans 1 Bold Italics"/>
                <a:sym typeface="Public Sans 1 Bold Italics"/>
              </a:rPr>
              <a:t> GPN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13329609" y="2101250"/>
            <a:ext cx="2975176" cy="423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438" b="1" i="1" dirty="0" err="1">
                <a:solidFill>
                  <a:srgbClr val="00426C"/>
                </a:solidFill>
                <a:latin typeface="Public Sans 1 Bold Italics"/>
                <a:ea typeface="Public Sans 1 Bold Italics"/>
                <a:cs typeface="Public Sans 1 Bold Italics"/>
                <a:sym typeface="Public Sans 1 Bold Italics"/>
              </a:rPr>
              <a:t>บทบาทของรัฐสภาไทย</a:t>
            </a:r>
            <a:endParaRPr lang="en-US" sz="2438" b="1" i="1" dirty="0">
              <a:solidFill>
                <a:srgbClr val="00426C"/>
              </a:solidFill>
              <a:latin typeface="Public Sans 1 Bold Italics"/>
              <a:ea typeface="Public Sans 1 Bold Italics"/>
              <a:cs typeface="Public Sans 1 Bold Italics"/>
              <a:sym typeface="Public Sans 1 Bold Italics"/>
            </a:endParaRPr>
          </a:p>
        </p:txBody>
      </p:sp>
      <p:grpSp>
        <p:nvGrpSpPr>
          <p:cNvPr id="97" name="Group 97"/>
          <p:cNvGrpSpPr/>
          <p:nvPr/>
        </p:nvGrpSpPr>
        <p:grpSpPr>
          <a:xfrm>
            <a:off x="17504815" y="9503815"/>
            <a:ext cx="816965" cy="816965"/>
            <a:chOff x="0" y="0"/>
            <a:chExt cx="1089286" cy="1089286"/>
          </a:xfrm>
        </p:grpSpPr>
        <p:sp>
          <p:nvSpPr>
            <p:cNvPr id="98" name="Freeform 98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99" name="TextBox 99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17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451805" y="-4496368"/>
            <a:ext cx="11384390" cy="19279736"/>
          </a:xfrm>
          <a:custGeom>
            <a:avLst/>
            <a:gdLst/>
            <a:ahLst/>
            <a:cxnLst/>
            <a:rect l="l" t="t" r="r" b="b"/>
            <a:pathLst>
              <a:path w="11384390" h="19279736">
                <a:moveTo>
                  <a:pt x="0" y="0"/>
                </a:moveTo>
                <a:lnTo>
                  <a:pt x="11384390" y="0"/>
                </a:lnTo>
                <a:lnTo>
                  <a:pt x="11384390" y="19279736"/>
                </a:lnTo>
                <a:lnTo>
                  <a:pt x="0" y="19279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79" t="-1306" b="-1306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13553167" y="2544892"/>
            <a:ext cx="4296817" cy="7425044"/>
          </a:xfrm>
          <a:custGeom>
            <a:avLst/>
            <a:gdLst/>
            <a:ahLst/>
            <a:cxnLst/>
            <a:rect l="l" t="t" r="r" b="b"/>
            <a:pathLst>
              <a:path w="4296817" h="7425044">
                <a:moveTo>
                  <a:pt x="0" y="0"/>
                </a:moveTo>
                <a:lnTo>
                  <a:pt x="4296817" y="0"/>
                </a:lnTo>
                <a:lnTo>
                  <a:pt x="4296817" y="7425045"/>
                </a:lnTo>
                <a:lnTo>
                  <a:pt x="0" y="7425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TextBox 4"/>
          <p:cNvSpPr txBox="1"/>
          <p:nvPr/>
        </p:nvSpPr>
        <p:spPr>
          <a:xfrm>
            <a:off x="6441981" y="453655"/>
            <a:ext cx="11284912" cy="2875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19"/>
              </a:lnSpc>
            </a:pPr>
            <a:r>
              <a:rPr lang="en-US" sz="5676" b="1">
                <a:solidFill>
                  <a:srgbClr val="903FC4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CURRENT NESDC OUTREACH </a:t>
            </a:r>
          </a:p>
          <a:p>
            <a:pPr algn="r">
              <a:lnSpc>
                <a:spcPts val="5619"/>
              </a:lnSpc>
            </a:pPr>
            <a:r>
              <a:rPr lang="en-US" sz="5676" b="1">
                <a:solidFill>
                  <a:srgbClr val="903FC4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ON THAILAND’S OECD ACCESSION</a:t>
            </a:r>
          </a:p>
          <a:p>
            <a:pPr algn="r">
              <a:lnSpc>
                <a:spcPts val="5619"/>
              </a:lnSpc>
            </a:pPr>
            <a:endParaRPr lang="en-US" sz="5676" b="1">
              <a:solidFill>
                <a:srgbClr val="903FC4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143147" y="4874294"/>
            <a:ext cx="3957261" cy="2766241"/>
            <a:chOff x="0" y="0"/>
            <a:chExt cx="13081000" cy="9144000"/>
          </a:xfrm>
        </p:grpSpPr>
        <p:sp>
          <p:nvSpPr>
            <p:cNvPr id="6" name="Freeform 6"/>
            <p:cNvSpPr/>
            <p:nvPr/>
          </p:nvSpPr>
          <p:spPr>
            <a:xfrm>
              <a:off x="360680" y="1096010"/>
              <a:ext cx="12444730" cy="6785610"/>
            </a:xfrm>
            <a:custGeom>
              <a:avLst/>
              <a:gdLst/>
              <a:ahLst/>
              <a:cxnLst/>
              <a:rect l="l" t="t" r="r" b="b"/>
              <a:pathLst>
                <a:path w="12444730" h="6785610">
                  <a:moveTo>
                    <a:pt x="0" y="0"/>
                  </a:moveTo>
                  <a:lnTo>
                    <a:pt x="12444730" y="0"/>
                  </a:lnTo>
                  <a:lnTo>
                    <a:pt x="12444730" y="6785610"/>
                  </a:lnTo>
                  <a:lnTo>
                    <a:pt x="0" y="6785610"/>
                  </a:lnTo>
                  <a:close/>
                </a:path>
              </a:pathLst>
            </a:custGeom>
            <a:blipFill>
              <a:blip r:embed="rId5"/>
              <a:stretch>
                <a:fillRect r="-1330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3081000" cy="9144000"/>
            </a:xfrm>
            <a:custGeom>
              <a:avLst/>
              <a:gdLst/>
              <a:ahLst/>
              <a:cxnLst/>
              <a:rect l="l" t="t" r="r" b="b"/>
              <a:pathLst>
                <a:path w="13081000" h="9144000">
                  <a:moveTo>
                    <a:pt x="0" y="0"/>
                  </a:moveTo>
                  <a:lnTo>
                    <a:pt x="13081000" y="0"/>
                  </a:lnTo>
                  <a:lnTo>
                    <a:pt x="13081000" y="9144000"/>
                  </a:lnTo>
                  <a:lnTo>
                    <a:pt x="0" y="91440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31863" y="358405"/>
            <a:ext cx="5789915" cy="3933818"/>
            <a:chOff x="0" y="0"/>
            <a:chExt cx="13271500" cy="9017000"/>
          </a:xfrm>
        </p:grpSpPr>
        <p:sp>
          <p:nvSpPr>
            <p:cNvPr id="9" name="Freeform 9"/>
            <p:cNvSpPr/>
            <p:nvPr/>
          </p:nvSpPr>
          <p:spPr>
            <a:xfrm>
              <a:off x="168910" y="1372870"/>
              <a:ext cx="12934951" cy="7302500"/>
            </a:xfrm>
            <a:custGeom>
              <a:avLst/>
              <a:gdLst/>
              <a:ahLst/>
              <a:cxnLst/>
              <a:rect l="l" t="t" r="r" b="b"/>
              <a:pathLst>
                <a:path w="12934951" h="7302500">
                  <a:moveTo>
                    <a:pt x="0" y="0"/>
                  </a:moveTo>
                  <a:lnTo>
                    <a:pt x="12934951" y="0"/>
                  </a:lnTo>
                  <a:lnTo>
                    <a:pt x="12934951" y="7302500"/>
                  </a:lnTo>
                  <a:lnTo>
                    <a:pt x="0" y="7302500"/>
                  </a:lnTo>
                  <a:close/>
                </a:path>
              </a:pathLst>
            </a:custGeom>
            <a:blipFill>
              <a:blip r:embed="rId6"/>
              <a:stretch>
                <a:fillRect t="-2032" b="-2032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3271500" cy="9017000"/>
            </a:xfrm>
            <a:custGeom>
              <a:avLst/>
              <a:gdLst/>
              <a:ahLst/>
              <a:cxnLst/>
              <a:rect l="l" t="t" r="r" b="b"/>
              <a:pathLst>
                <a:path w="13271500" h="9017000">
                  <a:moveTo>
                    <a:pt x="0" y="0"/>
                  </a:moveTo>
                  <a:lnTo>
                    <a:pt x="13271500" y="0"/>
                  </a:lnTo>
                  <a:lnTo>
                    <a:pt x="13271500" y="9017000"/>
                  </a:lnTo>
                  <a:lnTo>
                    <a:pt x="0" y="90170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306096" y="2807864"/>
            <a:ext cx="6912873" cy="2155225"/>
            <a:chOff x="0" y="0"/>
            <a:chExt cx="9217165" cy="287363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184568"/>
              <a:ext cx="8828698" cy="2455166"/>
              <a:chOff x="0" y="0"/>
              <a:chExt cx="1995361" cy="55488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95361" cy="554889"/>
              </a:xfrm>
              <a:custGeom>
                <a:avLst/>
                <a:gdLst/>
                <a:ahLst/>
                <a:cxnLst/>
                <a:rect l="l" t="t" r="r" b="b"/>
                <a:pathLst>
                  <a:path w="1995361" h="554889">
                    <a:moveTo>
                      <a:pt x="52116" y="0"/>
                    </a:moveTo>
                    <a:lnTo>
                      <a:pt x="1943245" y="0"/>
                    </a:lnTo>
                    <a:cubicBezTo>
                      <a:pt x="1957067" y="0"/>
                      <a:pt x="1970323" y="5491"/>
                      <a:pt x="1980097" y="15264"/>
                    </a:cubicBezTo>
                    <a:cubicBezTo>
                      <a:pt x="1989871" y="25038"/>
                      <a:pt x="1995361" y="38294"/>
                      <a:pt x="1995361" y="52116"/>
                    </a:cubicBezTo>
                    <a:lnTo>
                      <a:pt x="1995361" y="502773"/>
                    </a:lnTo>
                    <a:cubicBezTo>
                      <a:pt x="1995361" y="531555"/>
                      <a:pt x="1972028" y="554889"/>
                      <a:pt x="1943245" y="554889"/>
                    </a:cubicBezTo>
                    <a:lnTo>
                      <a:pt x="52116" y="554889"/>
                    </a:lnTo>
                    <a:cubicBezTo>
                      <a:pt x="38294" y="554889"/>
                      <a:pt x="25038" y="549398"/>
                      <a:pt x="15264" y="539624"/>
                    </a:cubicBezTo>
                    <a:cubicBezTo>
                      <a:pt x="5491" y="529850"/>
                      <a:pt x="0" y="516595"/>
                      <a:pt x="0" y="502773"/>
                    </a:cubicBezTo>
                    <a:lnTo>
                      <a:pt x="0" y="52116"/>
                    </a:lnTo>
                    <a:cubicBezTo>
                      <a:pt x="0" y="38294"/>
                      <a:pt x="5491" y="25038"/>
                      <a:pt x="15264" y="15264"/>
                    </a:cubicBezTo>
                    <a:cubicBezTo>
                      <a:pt x="25038" y="5491"/>
                      <a:pt x="38294" y="0"/>
                      <a:pt x="5211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57150"/>
                <a:ext cx="1995361" cy="6120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88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46252" y="0"/>
              <a:ext cx="9070912" cy="2873633"/>
              <a:chOff x="0" y="0"/>
              <a:chExt cx="10638938" cy="337037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0638938" cy="3370378"/>
              </a:xfrm>
              <a:custGeom>
                <a:avLst/>
                <a:gdLst/>
                <a:ahLst/>
                <a:cxnLst/>
                <a:rect l="l" t="t" r="r" b="b"/>
                <a:pathLst>
                  <a:path w="10638938" h="3370378">
                    <a:moveTo>
                      <a:pt x="0" y="0"/>
                    </a:moveTo>
                    <a:lnTo>
                      <a:pt x="10638938" y="0"/>
                    </a:lnTo>
                    <a:lnTo>
                      <a:pt x="10638938" y="3370378"/>
                    </a:lnTo>
                    <a:lnTo>
                      <a:pt x="0" y="3370378"/>
                    </a:lnTo>
                    <a:close/>
                  </a:path>
                </a:pathLst>
              </a:custGeom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19050"/>
                <a:ext cx="10638938" cy="3389428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398149" lvl="1" indent="-199074" algn="l">
                  <a:lnSpc>
                    <a:spcPts val="2640"/>
                  </a:lnSpc>
                  <a:buFont typeface="Arial"/>
                  <a:buChar char="•"/>
                </a:pPr>
                <a:r>
                  <a:rPr lang="en-US" sz="2200" b="1">
                    <a:solidFill>
                      <a:srgbClr val="000000"/>
                    </a:solidFill>
                    <a:latin typeface="Public Sans 2 Bold"/>
                    <a:ea typeface="Public Sans 2 Bold"/>
                    <a:cs typeface="Public Sans 2 Bold"/>
                    <a:sym typeface="Public Sans 2 Bold"/>
                  </a:rPr>
                  <a:t>News and updates</a:t>
                </a:r>
              </a:p>
              <a:p>
                <a:pPr marL="398149" lvl="1" indent="-199074" algn="l">
                  <a:lnSpc>
                    <a:spcPts val="2640"/>
                  </a:lnSpc>
                  <a:buFont typeface="Arial"/>
                  <a:buChar char="•"/>
                </a:pPr>
                <a:r>
                  <a:rPr lang="en-US" sz="2200" b="1">
                    <a:solidFill>
                      <a:srgbClr val="000000"/>
                    </a:solidFill>
                    <a:latin typeface="Public Sans 2 Bold"/>
                    <a:ea typeface="Public Sans 2 Bold"/>
                    <a:cs typeface="Public Sans 2 Bold"/>
                    <a:sym typeface="Public Sans 2 Bold"/>
                  </a:rPr>
                  <a:t>Background of Thailand’s OECD Accession </a:t>
                </a:r>
              </a:p>
              <a:p>
                <a:pPr marL="398149" lvl="1" indent="-199074" algn="l">
                  <a:lnSpc>
                    <a:spcPts val="2640"/>
                  </a:lnSpc>
                  <a:buFont typeface="Arial"/>
                  <a:buChar char="•"/>
                </a:pPr>
                <a:r>
                  <a:rPr lang="en-US" sz="2200" b="1">
                    <a:solidFill>
                      <a:srgbClr val="000000"/>
                    </a:solidFill>
                    <a:latin typeface="Public Sans 2 Bold"/>
                    <a:ea typeface="Public Sans 2 Bold"/>
                    <a:cs typeface="Public Sans 2 Bold"/>
                    <a:sym typeface="Public Sans 2 Bold"/>
                  </a:rPr>
                  <a:t>Factsheet</a:t>
                </a:r>
              </a:p>
              <a:p>
                <a:pPr marL="398149" lvl="1" indent="-199074" algn="l">
                  <a:lnSpc>
                    <a:spcPts val="2640"/>
                  </a:lnSpc>
                  <a:buFont typeface="Arial"/>
                  <a:buChar char="•"/>
                </a:pPr>
                <a:r>
                  <a:rPr lang="en-US" sz="2200" b="1">
                    <a:solidFill>
                      <a:srgbClr val="000000"/>
                    </a:solidFill>
                    <a:latin typeface="Public Sans 2 Bold"/>
                    <a:ea typeface="Public Sans 2 Bold"/>
                    <a:cs typeface="Public Sans 2 Bold"/>
                    <a:sym typeface="Public Sans 2 Bold"/>
                  </a:rPr>
                  <a:t>Accession Roadmap </a:t>
                </a:r>
              </a:p>
              <a:p>
                <a:pPr marL="398149" lvl="1" indent="-199074" algn="l">
                  <a:lnSpc>
                    <a:spcPts val="2640"/>
                  </a:lnSpc>
                  <a:buFont typeface="Arial"/>
                  <a:buChar char="•"/>
                </a:pPr>
                <a:r>
                  <a:rPr lang="en-US" sz="2200" b="1">
                    <a:solidFill>
                      <a:srgbClr val="000000"/>
                    </a:solidFill>
                    <a:latin typeface="Public Sans 2 Bold"/>
                    <a:ea typeface="Public Sans 2 Bold"/>
                    <a:cs typeface="Public Sans 2 Bold"/>
                    <a:sym typeface="Public Sans 2 Bold"/>
                  </a:rPr>
                  <a:t>Related Documents</a:t>
                </a:r>
              </a:p>
            </p:txBody>
          </p:sp>
        </p:grp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02712" y="4540068"/>
            <a:ext cx="2979170" cy="5296303"/>
            <a:chOff x="0" y="0"/>
            <a:chExt cx="13716000" cy="24384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blipFill>
              <a:blip r:embed="rId7"/>
              <a:stretch>
                <a:fillRect t="-5893" b="-1572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499156" y="2150920"/>
            <a:ext cx="4379490" cy="683965"/>
            <a:chOff x="0" y="0"/>
            <a:chExt cx="5839320" cy="91195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39320" cy="911953"/>
            </a:xfrm>
            <a:custGeom>
              <a:avLst/>
              <a:gdLst/>
              <a:ahLst/>
              <a:cxnLst/>
              <a:rect l="l" t="t" r="r" b="b"/>
              <a:pathLst>
                <a:path w="5839320" h="911953">
                  <a:moveTo>
                    <a:pt x="0" y="0"/>
                  </a:moveTo>
                  <a:lnTo>
                    <a:pt x="5839320" y="0"/>
                  </a:lnTo>
                  <a:lnTo>
                    <a:pt x="5839320" y="911953"/>
                  </a:lnTo>
                  <a:lnTo>
                    <a:pt x="0" y="911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2025" b="-2025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28731" y="218480"/>
              <a:ext cx="4256861" cy="449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3"/>
                </a:lnSpc>
                <a:spcBef>
                  <a:spcPct val="0"/>
                </a:spcBef>
              </a:pPr>
              <a:r>
                <a:rPr lang="en-US" sz="1995" u="sng">
                  <a:solidFill>
                    <a:srgbClr val="000000"/>
                  </a:solidFill>
                  <a:latin typeface="Public Sans 2"/>
                  <a:ea typeface="Public Sans 2"/>
                  <a:cs typeface="Public Sans 2"/>
                  <a:sym typeface="Public Sans 2"/>
                  <a:hlinkClick r:id="rId10" tooltip="https://inter.nesdc.go.th/th2oecd/"/>
                </a:rPr>
                <a:t>inte</a:t>
              </a:r>
              <a:r>
                <a:rPr lang="en-US" sz="1995" u="sng">
                  <a:solidFill>
                    <a:srgbClr val="000000"/>
                  </a:solidFill>
                  <a:latin typeface="Public Sans 2"/>
                  <a:ea typeface="Public Sans 2"/>
                  <a:cs typeface="Public Sans 2"/>
                  <a:sym typeface="Public Sans 2"/>
                  <a:hlinkClick r:id="rId10" tooltip="https://inter.nesdc.go.th/th2oecd/"/>
                </a:rPr>
                <a:t>r.nesdc.go.th/th2oecd/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6375427" y="2205643"/>
            <a:ext cx="1999071" cy="602220"/>
          </a:xfrm>
          <a:custGeom>
            <a:avLst/>
            <a:gdLst/>
            <a:ahLst/>
            <a:cxnLst/>
            <a:rect l="l" t="t" r="r" b="b"/>
            <a:pathLst>
              <a:path w="1999071" h="602220">
                <a:moveTo>
                  <a:pt x="0" y="0"/>
                </a:moveTo>
                <a:lnTo>
                  <a:pt x="1999071" y="0"/>
                </a:lnTo>
                <a:lnTo>
                  <a:pt x="1999071" y="602221"/>
                </a:lnTo>
                <a:lnTo>
                  <a:pt x="0" y="602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5" name="Group 25"/>
          <p:cNvGrpSpPr/>
          <p:nvPr/>
        </p:nvGrpSpPr>
        <p:grpSpPr>
          <a:xfrm>
            <a:off x="8799435" y="7188220"/>
            <a:ext cx="5038016" cy="1370421"/>
            <a:chOff x="0" y="0"/>
            <a:chExt cx="6717355" cy="182722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34489" cy="1092699"/>
            </a:xfrm>
            <a:custGeom>
              <a:avLst/>
              <a:gdLst/>
              <a:ahLst/>
              <a:cxnLst/>
              <a:rect l="l" t="t" r="r" b="b"/>
              <a:pathLst>
                <a:path w="6334489" h="1092699">
                  <a:moveTo>
                    <a:pt x="0" y="0"/>
                  </a:moveTo>
                  <a:lnTo>
                    <a:pt x="6334489" y="0"/>
                  </a:lnTo>
                  <a:lnTo>
                    <a:pt x="6334489" y="1092699"/>
                  </a:lnTo>
                  <a:lnTo>
                    <a:pt x="0" y="1092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5134718" y="82800"/>
              <a:ext cx="902691" cy="902691"/>
            </a:xfrm>
            <a:custGeom>
              <a:avLst/>
              <a:gdLst/>
              <a:ahLst/>
              <a:cxnLst/>
              <a:rect l="l" t="t" r="r" b="b"/>
              <a:pathLst>
                <a:path w="902691" h="902691">
                  <a:moveTo>
                    <a:pt x="0" y="0"/>
                  </a:moveTo>
                  <a:lnTo>
                    <a:pt x="902691" y="0"/>
                  </a:lnTo>
                  <a:lnTo>
                    <a:pt x="902691" y="902691"/>
                  </a:lnTo>
                  <a:lnTo>
                    <a:pt x="0" y="902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831291" y="82800"/>
              <a:ext cx="5886063" cy="770159"/>
              <a:chOff x="0" y="0"/>
              <a:chExt cx="7306839" cy="95606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7306840" cy="956060"/>
              </a:xfrm>
              <a:custGeom>
                <a:avLst/>
                <a:gdLst/>
                <a:ahLst/>
                <a:cxnLst/>
                <a:rect l="l" t="t" r="r" b="b"/>
                <a:pathLst>
                  <a:path w="7306840" h="956060">
                    <a:moveTo>
                      <a:pt x="0" y="0"/>
                    </a:moveTo>
                    <a:lnTo>
                      <a:pt x="7306840" y="0"/>
                    </a:lnTo>
                    <a:lnTo>
                      <a:pt x="7306840" y="956060"/>
                    </a:lnTo>
                    <a:lnTo>
                      <a:pt x="0" y="956060"/>
                    </a:lnTo>
                    <a:close/>
                  </a:path>
                </a:pathLst>
              </a:custGeom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9525"/>
                <a:ext cx="7306839" cy="965585"/>
              </a:xfrm>
              <a:prstGeom prst="rect">
                <a:avLst/>
              </a:prstGeom>
            </p:spPr>
            <p:txBody>
              <a:bodyPr lIns="0" tIns="0" rIns="0" bIns="0" rtlCol="0" anchor="b"/>
              <a:lstStyle/>
              <a:p>
                <a:pPr algn="l">
                  <a:lnSpc>
                    <a:spcPts val="2880"/>
                  </a:lnSpc>
                </a:pPr>
                <a:r>
                  <a:rPr lang="en-US" sz="2400" b="1">
                    <a:solidFill>
                      <a:srgbClr val="000000"/>
                    </a:solidFill>
                    <a:latin typeface="Public Sans 2 Bold"/>
                    <a:ea typeface="Public Sans 2 Bold"/>
                    <a:cs typeface="Public Sans 2 Bold"/>
                    <a:sym typeface="Public Sans 2 Bold"/>
                  </a:rPr>
                  <a:t>@PLANPLUS_NESDC</a:t>
                </a:r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4350863" y="1242288"/>
              <a:ext cx="1892450" cy="584939"/>
            </a:xfrm>
            <a:custGeom>
              <a:avLst/>
              <a:gdLst/>
              <a:ahLst/>
              <a:cxnLst/>
              <a:rect l="l" t="t" r="r" b="b"/>
              <a:pathLst>
                <a:path w="1892450" h="584939">
                  <a:moveTo>
                    <a:pt x="0" y="0"/>
                  </a:moveTo>
                  <a:lnTo>
                    <a:pt x="1892450" y="0"/>
                  </a:lnTo>
                  <a:lnTo>
                    <a:pt x="1892450" y="584939"/>
                  </a:lnTo>
                  <a:lnTo>
                    <a:pt x="0" y="584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3303547" y="1242288"/>
              <a:ext cx="941552" cy="584939"/>
            </a:xfrm>
            <a:custGeom>
              <a:avLst/>
              <a:gdLst/>
              <a:ahLst/>
              <a:cxnLst/>
              <a:rect l="l" t="t" r="r" b="b"/>
              <a:pathLst>
                <a:path w="941552" h="584939">
                  <a:moveTo>
                    <a:pt x="0" y="0"/>
                  </a:moveTo>
                  <a:lnTo>
                    <a:pt x="941552" y="0"/>
                  </a:lnTo>
                  <a:lnTo>
                    <a:pt x="941552" y="584939"/>
                  </a:lnTo>
                  <a:lnTo>
                    <a:pt x="0" y="584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534316" y="1242288"/>
              <a:ext cx="1666925" cy="584939"/>
            </a:xfrm>
            <a:custGeom>
              <a:avLst/>
              <a:gdLst/>
              <a:ahLst/>
              <a:cxnLst/>
              <a:rect l="l" t="t" r="r" b="b"/>
              <a:pathLst>
                <a:path w="1666925" h="584939">
                  <a:moveTo>
                    <a:pt x="0" y="0"/>
                  </a:moveTo>
                  <a:lnTo>
                    <a:pt x="1666925" y="0"/>
                  </a:lnTo>
                  <a:lnTo>
                    <a:pt x="1666925" y="584939"/>
                  </a:lnTo>
                  <a:lnTo>
                    <a:pt x="0" y="584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91176" y="1242288"/>
              <a:ext cx="1340835" cy="584939"/>
            </a:xfrm>
            <a:custGeom>
              <a:avLst/>
              <a:gdLst/>
              <a:ahLst/>
              <a:cxnLst/>
              <a:rect l="l" t="t" r="r" b="b"/>
              <a:pathLst>
                <a:path w="1340835" h="584939">
                  <a:moveTo>
                    <a:pt x="0" y="0"/>
                  </a:moveTo>
                  <a:lnTo>
                    <a:pt x="1340835" y="0"/>
                  </a:lnTo>
                  <a:lnTo>
                    <a:pt x="1340835" y="584939"/>
                  </a:lnTo>
                  <a:lnTo>
                    <a:pt x="0" y="584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35" name="Freeform 35"/>
          <p:cNvSpPr/>
          <p:nvPr/>
        </p:nvSpPr>
        <p:spPr>
          <a:xfrm>
            <a:off x="8901234" y="5324612"/>
            <a:ext cx="2275067" cy="504651"/>
          </a:xfrm>
          <a:custGeom>
            <a:avLst/>
            <a:gdLst/>
            <a:ahLst/>
            <a:cxnLst/>
            <a:rect l="l" t="t" r="r" b="b"/>
            <a:pathLst>
              <a:path w="2275067" h="504651">
                <a:moveTo>
                  <a:pt x="0" y="0"/>
                </a:moveTo>
                <a:lnTo>
                  <a:pt x="2275067" y="0"/>
                </a:lnTo>
                <a:lnTo>
                  <a:pt x="2275067" y="504652"/>
                </a:lnTo>
                <a:lnTo>
                  <a:pt x="0" y="50465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6" name="Group 36"/>
          <p:cNvGrpSpPr/>
          <p:nvPr/>
        </p:nvGrpSpPr>
        <p:grpSpPr>
          <a:xfrm>
            <a:off x="8799435" y="6017087"/>
            <a:ext cx="4596954" cy="885383"/>
            <a:chOff x="0" y="0"/>
            <a:chExt cx="1210720" cy="233187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210720" cy="233187"/>
            </a:xfrm>
            <a:custGeom>
              <a:avLst/>
              <a:gdLst/>
              <a:ahLst/>
              <a:cxnLst/>
              <a:rect l="l" t="t" r="r" b="b"/>
              <a:pathLst>
                <a:path w="1210720" h="233187">
                  <a:moveTo>
                    <a:pt x="1007520" y="0"/>
                  </a:moveTo>
                  <a:cubicBezTo>
                    <a:pt x="1119745" y="0"/>
                    <a:pt x="1210720" y="52201"/>
                    <a:pt x="1210720" y="116594"/>
                  </a:cubicBezTo>
                  <a:cubicBezTo>
                    <a:pt x="1210720" y="180986"/>
                    <a:pt x="1119745" y="233187"/>
                    <a:pt x="1007520" y="233187"/>
                  </a:cubicBezTo>
                  <a:lnTo>
                    <a:pt x="203200" y="233187"/>
                  </a:lnTo>
                  <a:cubicBezTo>
                    <a:pt x="90976" y="233187"/>
                    <a:pt x="0" y="180986"/>
                    <a:pt x="0" y="116594"/>
                  </a:cubicBezTo>
                  <a:cubicBezTo>
                    <a:pt x="0" y="5220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9525"/>
              <a:ext cx="1210720" cy="242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8799435" y="6017087"/>
            <a:ext cx="4753732" cy="885383"/>
          </a:xfrm>
          <a:custGeom>
            <a:avLst/>
            <a:gdLst/>
            <a:ahLst/>
            <a:cxnLst/>
            <a:rect l="l" t="t" r="r" b="b"/>
            <a:pathLst>
              <a:path w="4753732" h="885383">
                <a:moveTo>
                  <a:pt x="0" y="0"/>
                </a:moveTo>
                <a:lnTo>
                  <a:pt x="4753732" y="0"/>
                </a:lnTo>
                <a:lnTo>
                  <a:pt x="4753732" y="885383"/>
                </a:lnTo>
                <a:lnTo>
                  <a:pt x="0" y="88538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0" name="Group 40"/>
          <p:cNvGrpSpPr/>
          <p:nvPr/>
        </p:nvGrpSpPr>
        <p:grpSpPr>
          <a:xfrm>
            <a:off x="9095120" y="6226631"/>
            <a:ext cx="3187563" cy="466295"/>
            <a:chOff x="0" y="0"/>
            <a:chExt cx="5508723" cy="80584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5508724" cy="805848"/>
            </a:xfrm>
            <a:custGeom>
              <a:avLst/>
              <a:gdLst/>
              <a:ahLst/>
              <a:cxnLst/>
              <a:rect l="l" t="t" r="r" b="b"/>
              <a:pathLst>
                <a:path w="5508724" h="805848">
                  <a:moveTo>
                    <a:pt x="0" y="0"/>
                  </a:moveTo>
                  <a:lnTo>
                    <a:pt x="5508724" y="0"/>
                  </a:lnTo>
                  <a:lnTo>
                    <a:pt x="5508724" y="805848"/>
                  </a:lnTo>
                  <a:lnTo>
                    <a:pt x="0" y="805848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th-TH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9525"/>
              <a:ext cx="5508723" cy="815373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2760"/>
                </a:lnSpc>
              </a:pPr>
              <a:r>
                <a:rPr lang="en-US" sz="2300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@PLANPLUS_NESDC</a:t>
              </a:r>
            </a:p>
          </p:txBody>
        </p:sp>
      </p:grpSp>
      <p:sp>
        <p:nvSpPr>
          <p:cNvPr id="43" name="Freeform 43"/>
          <p:cNvSpPr/>
          <p:nvPr/>
        </p:nvSpPr>
        <p:spPr>
          <a:xfrm>
            <a:off x="11302804" y="5245736"/>
            <a:ext cx="2189766" cy="662404"/>
          </a:xfrm>
          <a:custGeom>
            <a:avLst/>
            <a:gdLst/>
            <a:ahLst/>
            <a:cxnLst/>
            <a:rect l="l" t="t" r="r" b="b"/>
            <a:pathLst>
              <a:path w="2189766" h="662404">
                <a:moveTo>
                  <a:pt x="0" y="0"/>
                </a:moveTo>
                <a:lnTo>
                  <a:pt x="2189766" y="0"/>
                </a:lnTo>
                <a:lnTo>
                  <a:pt x="2189766" y="662404"/>
                </a:lnTo>
                <a:lnTo>
                  <a:pt x="0" y="66240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4" name="Freeform 44"/>
          <p:cNvSpPr/>
          <p:nvPr/>
        </p:nvSpPr>
        <p:spPr>
          <a:xfrm>
            <a:off x="14536564" y="8066916"/>
            <a:ext cx="2722736" cy="2096507"/>
          </a:xfrm>
          <a:custGeom>
            <a:avLst/>
            <a:gdLst/>
            <a:ahLst/>
            <a:cxnLst/>
            <a:rect l="l" t="t" r="r" b="b"/>
            <a:pathLst>
              <a:path w="2722736" h="2096507">
                <a:moveTo>
                  <a:pt x="0" y="0"/>
                </a:moveTo>
                <a:lnTo>
                  <a:pt x="2722736" y="0"/>
                </a:lnTo>
                <a:lnTo>
                  <a:pt x="2722736" y="2096507"/>
                </a:lnTo>
                <a:lnTo>
                  <a:pt x="0" y="2096507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4139446" y="7758434"/>
            <a:ext cx="3960963" cy="2077937"/>
            <a:chOff x="0" y="0"/>
            <a:chExt cx="16440150" cy="8624570"/>
          </a:xfrm>
        </p:grpSpPr>
        <p:sp>
          <p:nvSpPr>
            <p:cNvPr id="46" name="Freeform 46"/>
            <p:cNvSpPr/>
            <p:nvPr/>
          </p:nvSpPr>
          <p:spPr>
            <a:xfrm>
              <a:off x="266700" y="459740"/>
              <a:ext cx="15908021" cy="7754620"/>
            </a:xfrm>
            <a:custGeom>
              <a:avLst/>
              <a:gdLst/>
              <a:ahLst/>
              <a:cxnLst/>
              <a:rect l="l" t="t" r="r" b="b"/>
              <a:pathLst>
                <a:path w="15908021" h="7754620">
                  <a:moveTo>
                    <a:pt x="15115539" y="7754620"/>
                  </a:moveTo>
                  <a:lnTo>
                    <a:pt x="791210" y="7754620"/>
                  </a:lnTo>
                  <a:cubicBezTo>
                    <a:pt x="354330" y="7754620"/>
                    <a:pt x="0" y="7400290"/>
                    <a:pt x="0" y="6963410"/>
                  </a:cubicBezTo>
                  <a:lnTo>
                    <a:pt x="0" y="791210"/>
                  </a:lnTo>
                  <a:cubicBezTo>
                    <a:pt x="0" y="354330"/>
                    <a:pt x="354330" y="0"/>
                    <a:pt x="791210" y="0"/>
                  </a:cubicBezTo>
                  <a:lnTo>
                    <a:pt x="15116811" y="0"/>
                  </a:lnTo>
                  <a:cubicBezTo>
                    <a:pt x="15553691" y="0"/>
                    <a:pt x="15908021" y="354330"/>
                    <a:pt x="15908021" y="791210"/>
                  </a:cubicBezTo>
                  <a:lnTo>
                    <a:pt x="15908021" y="6962140"/>
                  </a:lnTo>
                  <a:cubicBezTo>
                    <a:pt x="15908020" y="7400290"/>
                    <a:pt x="15553689" y="7754620"/>
                    <a:pt x="15115539" y="7754620"/>
                  </a:cubicBezTo>
                  <a:close/>
                </a:path>
              </a:pathLst>
            </a:custGeom>
            <a:blipFill>
              <a:blip r:embed="rId32"/>
              <a:stretch>
                <a:fillRect l="-5408" t="-11143" r="-2877" b="-33525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0" y="0"/>
              <a:ext cx="16446500" cy="8636000"/>
            </a:xfrm>
            <a:custGeom>
              <a:avLst/>
              <a:gdLst/>
              <a:ahLst/>
              <a:cxnLst/>
              <a:rect l="l" t="t" r="r" b="b"/>
              <a:pathLst>
                <a:path w="16446500" h="8636000">
                  <a:moveTo>
                    <a:pt x="0" y="0"/>
                  </a:moveTo>
                  <a:lnTo>
                    <a:pt x="16446500" y="0"/>
                  </a:lnTo>
                  <a:lnTo>
                    <a:pt x="16446500" y="8636000"/>
                  </a:lnTo>
                  <a:lnTo>
                    <a:pt x="0" y="86360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7989950" y="9689631"/>
            <a:ext cx="816965" cy="816965"/>
            <a:chOff x="0" y="0"/>
            <a:chExt cx="1089286" cy="1089286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18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94588"/>
            <a:ext cx="7315200" cy="3392424"/>
          </a:xfrm>
          <a:custGeom>
            <a:avLst/>
            <a:gdLst/>
            <a:ahLst/>
            <a:cxnLst/>
            <a:rect l="l" t="t" r="r" b="b"/>
            <a:pathLst>
              <a:path w="7315200" h="3392424">
                <a:moveTo>
                  <a:pt x="0" y="0"/>
                </a:moveTo>
                <a:lnTo>
                  <a:pt x="7315200" y="0"/>
                </a:lnTo>
                <a:lnTo>
                  <a:pt x="7315200" y="3392424"/>
                </a:lnTo>
                <a:lnTo>
                  <a:pt x="0" y="33924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7315200" y="217733"/>
            <a:ext cx="7315200" cy="3392424"/>
          </a:xfrm>
          <a:custGeom>
            <a:avLst/>
            <a:gdLst/>
            <a:ahLst/>
            <a:cxnLst/>
            <a:rect l="l" t="t" r="r" b="b"/>
            <a:pathLst>
              <a:path w="7315200" h="3392424">
                <a:moveTo>
                  <a:pt x="0" y="0"/>
                </a:moveTo>
                <a:lnTo>
                  <a:pt x="7315200" y="0"/>
                </a:lnTo>
                <a:lnTo>
                  <a:pt x="7315200" y="3392424"/>
                </a:lnTo>
                <a:lnTo>
                  <a:pt x="0" y="33924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>
            <a:off x="15752845" y="247678"/>
            <a:ext cx="7315200" cy="3392424"/>
          </a:xfrm>
          <a:custGeom>
            <a:avLst/>
            <a:gdLst/>
            <a:ahLst/>
            <a:cxnLst/>
            <a:rect l="l" t="t" r="r" b="b"/>
            <a:pathLst>
              <a:path w="7315200" h="3392424">
                <a:moveTo>
                  <a:pt x="0" y="0"/>
                </a:moveTo>
                <a:lnTo>
                  <a:pt x="7315200" y="0"/>
                </a:lnTo>
                <a:lnTo>
                  <a:pt x="7315200" y="3392424"/>
                </a:lnTo>
                <a:lnTo>
                  <a:pt x="0" y="33924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3610157"/>
            <a:ext cx="18288000" cy="7113180"/>
            <a:chOff x="0" y="0"/>
            <a:chExt cx="24384000" cy="9484240"/>
          </a:xfrm>
        </p:grpSpPr>
        <p:sp>
          <p:nvSpPr>
            <p:cNvPr id="6" name="Freeform 6" descr="https://lh7-rt.googleusercontent.com/slidesz/AGV_vUeWlhGKfEn0hqlq-xdEjmLWaBbNWhGgl21PmQHb43B4_ly9v3uMZlgCbEYcOyl84ZnGiSDoVA8PCETIr-o8gqkNpvzLifZGOVRx5_O90Ju1SRCqJ0kWAb6C-MZ-8N6hm4H5ykB5oYNp2T-F5S2XqpLmQZ7LWAChKTa_3uNhm_BEe6Sz_PAksw0=s2048?key=p1iK..."/>
            <p:cNvSpPr/>
            <p:nvPr/>
          </p:nvSpPr>
          <p:spPr>
            <a:xfrm>
              <a:off x="0" y="0"/>
              <a:ext cx="24384000" cy="9484233"/>
            </a:xfrm>
            <a:custGeom>
              <a:avLst/>
              <a:gdLst/>
              <a:ahLst/>
              <a:cxnLst/>
              <a:rect l="l" t="t" r="r" b="b"/>
              <a:pathLst>
                <a:path w="24384000" h="9484233">
                  <a:moveTo>
                    <a:pt x="0" y="0"/>
                  </a:moveTo>
                  <a:lnTo>
                    <a:pt x="24384000" y="0"/>
                  </a:lnTo>
                  <a:lnTo>
                    <a:pt x="24384000" y="9484233"/>
                  </a:lnTo>
                  <a:lnTo>
                    <a:pt x="0" y="9484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44493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20631" y="209673"/>
            <a:ext cx="3216244" cy="817337"/>
            <a:chOff x="0" y="0"/>
            <a:chExt cx="4288326" cy="10897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34674" cy="1089783"/>
            </a:xfrm>
            <a:custGeom>
              <a:avLst/>
              <a:gdLst/>
              <a:ahLst/>
              <a:cxnLst/>
              <a:rect l="l" t="t" r="r" b="b"/>
              <a:pathLst>
                <a:path w="1634674" h="1089783">
                  <a:moveTo>
                    <a:pt x="0" y="0"/>
                  </a:moveTo>
                  <a:lnTo>
                    <a:pt x="1634674" y="0"/>
                  </a:lnTo>
                  <a:lnTo>
                    <a:pt x="1634674" y="1089783"/>
                  </a:lnTo>
                  <a:lnTo>
                    <a:pt x="0" y="1089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03582" y="324421"/>
              <a:ext cx="2984744" cy="40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  <a:spcBef>
                  <a:spcPct val="0"/>
                </a:spcBef>
              </a:pPr>
              <a:r>
                <a:rPr lang="en-US" sz="1818" b="1" i="1">
                  <a:solidFill>
                    <a:srgbClr val="6893BF"/>
                  </a:solidFill>
                  <a:latin typeface="Public Sans 2 Bold Italics"/>
                  <a:ea typeface="Public Sans 2 Bold Italics"/>
                  <a:cs typeface="Public Sans 2 Bold Italics"/>
                  <a:sym typeface="Public Sans 2 Bold Italics"/>
                </a:rPr>
                <a:t>NESDC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563306" y="658917"/>
            <a:ext cx="15292707" cy="128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9600" b="1" spc="-528">
                <a:solidFill>
                  <a:srgbClr val="0F4983"/>
                </a:solidFill>
                <a:latin typeface="Aileron Heavy"/>
                <a:ea typeface="Aileron Heavy"/>
                <a:cs typeface="Aileron Heavy"/>
                <a:sym typeface="Aileron Heavy"/>
              </a:rPr>
              <a:t>THAILAND’S ACCESSION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1802074"/>
            <a:ext cx="8468482" cy="1419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625"/>
              </a:lnSpc>
              <a:spcBef>
                <a:spcPct val="0"/>
              </a:spcBef>
            </a:pPr>
            <a:r>
              <a:rPr lang="en-US" sz="10625" b="1" spc="-584">
                <a:solidFill>
                  <a:srgbClr val="0F4983"/>
                </a:solidFill>
                <a:latin typeface="Aileron Heavy"/>
                <a:ea typeface="Aileron Heavy"/>
                <a:cs typeface="Aileron Heavy"/>
                <a:sym typeface="Aileron Heavy"/>
              </a:rPr>
              <a:t>T</a:t>
            </a:r>
            <a:r>
              <a:rPr lang="en-US" sz="10625" b="1" u="none" strike="noStrike" spc="-584">
                <a:solidFill>
                  <a:srgbClr val="0F4983"/>
                </a:solidFill>
                <a:latin typeface="Aileron Heavy"/>
                <a:ea typeface="Aileron Heavy"/>
                <a:cs typeface="Aileron Heavy"/>
                <a:sym typeface="Aileron Heavy"/>
              </a:rPr>
              <a:t>O THE OECD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7471035" y="9715500"/>
            <a:ext cx="816965" cy="816965"/>
            <a:chOff x="0" y="0"/>
            <a:chExt cx="1089286" cy="10892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 dirty="0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911" y="-1194723"/>
            <a:ext cx="17464177" cy="7696843"/>
            <a:chOff x="0" y="0"/>
            <a:chExt cx="4599619" cy="20271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9619" cy="2027152"/>
            </a:xfrm>
            <a:custGeom>
              <a:avLst/>
              <a:gdLst/>
              <a:ahLst/>
              <a:cxnLst/>
              <a:rect l="l" t="t" r="r" b="b"/>
              <a:pathLst>
                <a:path w="4599619" h="2027152">
                  <a:moveTo>
                    <a:pt x="44330" y="0"/>
                  </a:moveTo>
                  <a:lnTo>
                    <a:pt x="4555289" y="0"/>
                  </a:lnTo>
                  <a:cubicBezTo>
                    <a:pt x="4579772" y="0"/>
                    <a:pt x="4599619" y="19847"/>
                    <a:pt x="4599619" y="44330"/>
                  </a:cubicBezTo>
                  <a:lnTo>
                    <a:pt x="4599619" y="1982822"/>
                  </a:lnTo>
                  <a:cubicBezTo>
                    <a:pt x="4599619" y="1994579"/>
                    <a:pt x="4594948" y="2005855"/>
                    <a:pt x="4586635" y="2014168"/>
                  </a:cubicBezTo>
                  <a:cubicBezTo>
                    <a:pt x="4578321" y="2022482"/>
                    <a:pt x="4567046" y="2027152"/>
                    <a:pt x="4555289" y="2027152"/>
                  </a:cubicBezTo>
                  <a:lnTo>
                    <a:pt x="44330" y="2027152"/>
                  </a:lnTo>
                  <a:cubicBezTo>
                    <a:pt x="32573" y="2027152"/>
                    <a:pt x="21298" y="2022482"/>
                    <a:pt x="12984" y="2014168"/>
                  </a:cubicBezTo>
                  <a:cubicBezTo>
                    <a:pt x="4670" y="2005855"/>
                    <a:pt x="0" y="1994579"/>
                    <a:pt x="0" y="1982822"/>
                  </a:cubicBezTo>
                  <a:lnTo>
                    <a:pt x="0" y="44330"/>
                  </a:lnTo>
                  <a:cubicBezTo>
                    <a:pt x="0" y="32573"/>
                    <a:pt x="4670" y="21298"/>
                    <a:pt x="12984" y="12984"/>
                  </a:cubicBezTo>
                  <a:cubicBezTo>
                    <a:pt x="21298" y="4670"/>
                    <a:pt x="32573" y="0"/>
                    <a:pt x="44330" y="0"/>
                  </a:cubicBezTo>
                  <a:close/>
                </a:path>
              </a:pathLst>
            </a:custGeom>
            <a:solidFill>
              <a:srgbClr val="B7C9D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99619" cy="2065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7863505" y="1198163"/>
            <a:ext cx="7960575" cy="0"/>
          </a:xfrm>
          <a:prstGeom prst="line">
            <a:avLst/>
          </a:prstGeom>
          <a:ln w="19050" cap="rnd">
            <a:solidFill>
              <a:srgbClr val="FCFDFE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>
            <a:off x="16481053" y="1056290"/>
            <a:ext cx="283746" cy="283746"/>
          </a:xfrm>
          <a:custGeom>
            <a:avLst/>
            <a:gdLst/>
            <a:ahLst/>
            <a:cxnLst/>
            <a:rect l="l" t="t" r="r" b="b"/>
            <a:pathLst>
              <a:path w="283746" h="283746">
                <a:moveTo>
                  <a:pt x="0" y="0"/>
                </a:moveTo>
                <a:lnTo>
                  <a:pt x="283747" y="0"/>
                </a:lnTo>
                <a:lnTo>
                  <a:pt x="283747" y="283746"/>
                </a:lnTo>
                <a:lnTo>
                  <a:pt x="0" y="283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>
            <a:off x="16829037" y="1056290"/>
            <a:ext cx="283746" cy="283746"/>
          </a:xfrm>
          <a:custGeom>
            <a:avLst/>
            <a:gdLst/>
            <a:ahLst/>
            <a:cxnLst/>
            <a:rect l="l" t="t" r="r" b="b"/>
            <a:pathLst>
              <a:path w="283746" h="283746">
                <a:moveTo>
                  <a:pt x="0" y="0"/>
                </a:moveTo>
                <a:lnTo>
                  <a:pt x="283746" y="0"/>
                </a:lnTo>
                <a:lnTo>
                  <a:pt x="283746" y="283746"/>
                </a:lnTo>
                <a:lnTo>
                  <a:pt x="0" y="283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>
            <a:off x="16132227" y="1056290"/>
            <a:ext cx="283746" cy="283746"/>
          </a:xfrm>
          <a:custGeom>
            <a:avLst/>
            <a:gdLst/>
            <a:ahLst/>
            <a:cxnLst/>
            <a:rect l="l" t="t" r="r" b="b"/>
            <a:pathLst>
              <a:path w="283746" h="283746">
                <a:moveTo>
                  <a:pt x="0" y="0"/>
                </a:moveTo>
                <a:lnTo>
                  <a:pt x="283746" y="0"/>
                </a:lnTo>
                <a:lnTo>
                  <a:pt x="283746" y="283746"/>
                </a:lnTo>
                <a:lnTo>
                  <a:pt x="0" y="283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9" name="Group 9"/>
          <p:cNvGrpSpPr/>
          <p:nvPr/>
        </p:nvGrpSpPr>
        <p:grpSpPr>
          <a:xfrm>
            <a:off x="1553157" y="1983759"/>
            <a:ext cx="9953444" cy="1851695"/>
            <a:chOff x="0" y="0"/>
            <a:chExt cx="13271258" cy="24689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71258" cy="2468927"/>
            </a:xfrm>
            <a:custGeom>
              <a:avLst/>
              <a:gdLst/>
              <a:ahLst/>
              <a:cxnLst/>
              <a:rect l="l" t="t" r="r" b="b"/>
              <a:pathLst>
                <a:path w="13271258" h="2468927">
                  <a:moveTo>
                    <a:pt x="0" y="0"/>
                  </a:moveTo>
                  <a:lnTo>
                    <a:pt x="13271258" y="0"/>
                  </a:lnTo>
                  <a:lnTo>
                    <a:pt x="13271258" y="2468927"/>
                  </a:lnTo>
                  <a:lnTo>
                    <a:pt x="0" y="2468927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13271258" cy="2478452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240"/>
                </a:lnSpc>
              </a:pPr>
              <a:r>
                <a:rPr lang="en-US" sz="5200" b="1">
                  <a:solidFill>
                    <a:srgbClr val="0F4983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International Strategy and Coordination Division, NESDC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1669180" y="2048133"/>
            <a:ext cx="4154900" cy="4073829"/>
          </a:xfrm>
          <a:custGeom>
            <a:avLst/>
            <a:gdLst/>
            <a:ahLst/>
            <a:cxnLst/>
            <a:rect l="l" t="t" r="r" b="b"/>
            <a:pathLst>
              <a:path w="4154900" h="4073829">
                <a:moveTo>
                  <a:pt x="0" y="0"/>
                </a:moveTo>
                <a:lnTo>
                  <a:pt x="4154900" y="0"/>
                </a:lnTo>
                <a:lnTo>
                  <a:pt x="4154900" y="4073829"/>
                </a:lnTo>
                <a:lnTo>
                  <a:pt x="0" y="40738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" name="Freeform 13"/>
          <p:cNvSpPr/>
          <p:nvPr/>
        </p:nvSpPr>
        <p:spPr>
          <a:xfrm>
            <a:off x="510838" y="569450"/>
            <a:ext cx="1377750" cy="918500"/>
          </a:xfrm>
          <a:custGeom>
            <a:avLst/>
            <a:gdLst/>
            <a:ahLst/>
            <a:cxnLst/>
            <a:rect l="l" t="t" r="r" b="b"/>
            <a:pathLst>
              <a:path w="1377750" h="918500">
                <a:moveTo>
                  <a:pt x="0" y="0"/>
                </a:moveTo>
                <a:lnTo>
                  <a:pt x="1377750" y="0"/>
                </a:lnTo>
                <a:lnTo>
                  <a:pt x="1377750" y="918500"/>
                </a:lnTo>
                <a:lnTo>
                  <a:pt x="0" y="918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" name="Freeform 14"/>
          <p:cNvSpPr/>
          <p:nvPr/>
        </p:nvSpPr>
        <p:spPr>
          <a:xfrm>
            <a:off x="15969689" y="2048133"/>
            <a:ext cx="1306475" cy="1306475"/>
          </a:xfrm>
          <a:custGeom>
            <a:avLst/>
            <a:gdLst/>
            <a:ahLst/>
            <a:cxnLst/>
            <a:rect l="l" t="t" r="r" b="b"/>
            <a:pathLst>
              <a:path w="1306475" h="1306475">
                <a:moveTo>
                  <a:pt x="0" y="0"/>
                </a:moveTo>
                <a:lnTo>
                  <a:pt x="1306475" y="0"/>
                </a:lnTo>
                <a:lnTo>
                  <a:pt x="1306475" y="1306476"/>
                </a:lnTo>
                <a:lnTo>
                  <a:pt x="0" y="13064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5" name="Freeform 15"/>
          <p:cNvSpPr/>
          <p:nvPr/>
        </p:nvSpPr>
        <p:spPr>
          <a:xfrm>
            <a:off x="2717596" y="5115900"/>
            <a:ext cx="1245641" cy="778525"/>
          </a:xfrm>
          <a:custGeom>
            <a:avLst/>
            <a:gdLst/>
            <a:ahLst/>
            <a:cxnLst/>
            <a:rect l="l" t="t" r="r" b="b"/>
            <a:pathLst>
              <a:path w="1245641" h="778525">
                <a:moveTo>
                  <a:pt x="0" y="0"/>
                </a:moveTo>
                <a:lnTo>
                  <a:pt x="1245640" y="0"/>
                </a:lnTo>
                <a:lnTo>
                  <a:pt x="1245640" y="778525"/>
                </a:lnTo>
                <a:lnTo>
                  <a:pt x="0" y="778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6" name="TextBox 16"/>
          <p:cNvSpPr txBox="1"/>
          <p:nvPr/>
        </p:nvSpPr>
        <p:spPr>
          <a:xfrm>
            <a:off x="1609533" y="827368"/>
            <a:ext cx="2515628" cy="355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  <a:spcBef>
                <a:spcPct val="0"/>
              </a:spcBef>
            </a:pPr>
            <a:r>
              <a:rPr lang="en-US" sz="2043" b="1" i="1">
                <a:solidFill>
                  <a:srgbClr val="6893BF"/>
                </a:solidFill>
                <a:latin typeface="Public Sans 2 Bold Italics"/>
                <a:ea typeface="Public Sans 2 Bold Italics"/>
                <a:cs typeface="Public Sans 2 Bold Italics"/>
                <a:sym typeface="Public Sans 2 Bold Italics"/>
              </a:rPr>
              <a:t>NESDC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888588" y="7182435"/>
            <a:ext cx="7424769" cy="1327955"/>
            <a:chOff x="0" y="0"/>
            <a:chExt cx="9899692" cy="1770607"/>
          </a:xfrm>
        </p:grpSpPr>
        <p:grpSp>
          <p:nvGrpSpPr>
            <p:cNvPr id="18" name="Group 18"/>
            <p:cNvGrpSpPr/>
            <p:nvPr/>
          </p:nvGrpSpPr>
          <p:grpSpPr>
            <a:xfrm>
              <a:off x="1739471" y="680325"/>
              <a:ext cx="8160221" cy="1090282"/>
              <a:chOff x="0" y="0"/>
              <a:chExt cx="8160221" cy="109028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60221" cy="1090282"/>
              </a:xfrm>
              <a:custGeom>
                <a:avLst/>
                <a:gdLst/>
                <a:ahLst/>
                <a:cxnLst/>
                <a:rect l="l" t="t" r="r" b="b"/>
                <a:pathLst>
                  <a:path w="8160221" h="1090282">
                    <a:moveTo>
                      <a:pt x="0" y="0"/>
                    </a:moveTo>
                    <a:lnTo>
                      <a:pt x="8160221" y="0"/>
                    </a:lnTo>
                    <a:lnTo>
                      <a:pt x="8160221" y="1090282"/>
                    </a:lnTo>
                    <a:lnTo>
                      <a:pt x="0" y="1090282"/>
                    </a:lnTo>
                    <a:close/>
                  </a:path>
                </a:pathLst>
              </a:custGeom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8160221" cy="1109332"/>
              </a:xfrm>
              <a:prstGeom prst="rect">
                <a:avLst/>
              </a:prstGeom>
            </p:spPr>
            <p:txBody>
              <a:bodyPr lIns="0" tIns="0" rIns="0" bIns="0" rtlCol="0" anchor="b"/>
              <a:lstStyle/>
              <a:p>
                <a:pPr algn="ctr">
                  <a:lnSpc>
                    <a:spcPts val="4800"/>
                  </a:lnSpc>
                </a:pPr>
                <a:r>
                  <a:rPr lang="en-US" sz="4000" b="1" u="sng">
                    <a:solidFill>
                      <a:srgbClr val="0F4983"/>
                    </a:solidFill>
                    <a:latin typeface="Arimo Bold"/>
                    <a:ea typeface="Arimo Bold"/>
                    <a:cs typeface="Arimo Bold"/>
                    <a:sym typeface="Arimo Bold"/>
                    <a:hlinkClick r:id="rId12" tooltip="mailto:th2oecd@nesdc.go.th"/>
                  </a:rPr>
                  <a:t>th2oecd@nesdc.go.th</a:t>
                </a:r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0" y="0"/>
              <a:ext cx="1852596" cy="1683546"/>
            </a:xfrm>
            <a:custGeom>
              <a:avLst/>
              <a:gdLst/>
              <a:ahLst/>
              <a:cxnLst/>
              <a:rect l="l" t="t" r="r" b="b"/>
              <a:pathLst>
                <a:path w="1852596" h="1683546">
                  <a:moveTo>
                    <a:pt x="0" y="0"/>
                  </a:moveTo>
                  <a:lnTo>
                    <a:pt x="1852596" y="0"/>
                  </a:lnTo>
                  <a:lnTo>
                    <a:pt x="1852596" y="1683546"/>
                  </a:lnTo>
                  <a:lnTo>
                    <a:pt x="0" y="1683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338828" y="30054"/>
              <a:ext cx="1451321" cy="530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075"/>
                </a:lnSpc>
                <a:spcBef>
                  <a:spcPct val="0"/>
                </a:spcBef>
              </a:pPr>
              <a:r>
                <a:rPr lang="en-US" sz="2562" b="1">
                  <a:solidFill>
                    <a:srgbClr val="FCFDFE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E</a:t>
              </a:r>
              <a:r>
                <a:rPr lang="en-US" sz="2562" b="1" u="none" strike="noStrike">
                  <a:solidFill>
                    <a:srgbClr val="FCFDFE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mail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141673" y="7938340"/>
            <a:ext cx="5971110" cy="1144100"/>
            <a:chOff x="0" y="0"/>
            <a:chExt cx="7919316" cy="151738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919317" cy="1517387"/>
            </a:xfrm>
            <a:custGeom>
              <a:avLst/>
              <a:gdLst/>
              <a:ahLst/>
              <a:cxnLst/>
              <a:rect l="l" t="t" r="r" b="b"/>
              <a:pathLst>
                <a:path w="7919317" h="1517387">
                  <a:moveTo>
                    <a:pt x="0" y="0"/>
                  </a:moveTo>
                  <a:lnTo>
                    <a:pt x="7919317" y="0"/>
                  </a:lnTo>
                  <a:lnTo>
                    <a:pt x="7919317" y="1517387"/>
                  </a:lnTo>
                  <a:lnTo>
                    <a:pt x="0" y="1517387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th-T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7919316" cy="1545962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0F498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+662 280 4085 </a:t>
              </a:r>
            </a:p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0F498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ext. 4542,4544,4551,4543,4550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9634598" y="7273645"/>
            <a:ext cx="1114010" cy="1326203"/>
          </a:xfrm>
          <a:custGeom>
            <a:avLst/>
            <a:gdLst/>
            <a:ahLst/>
            <a:cxnLst/>
            <a:rect l="l" t="t" r="r" b="b"/>
            <a:pathLst>
              <a:path w="1114010" h="1326203">
                <a:moveTo>
                  <a:pt x="0" y="0"/>
                </a:moveTo>
                <a:lnTo>
                  <a:pt x="1114010" y="0"/>
                </a:lnTo>
                <a:lnTo>
                  <a:pt x="1114010" y="1326203"/>
                </a:lnTo>
                <a:lnTo>
                  <a:pt x="0" y="13262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7" name="TextBox 27"/>
          <p:cNvSpPr txBox="1"/>
          <p:nvPr/>
        </p:nvSpPr>
        <p:spPr>
          <a:xfrm>
            <a:off x="11224195" y="7293963"/>
            <a:ext cx="2922323" cy="40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091"/>
              </a:lnSpc>
              <a:spcBef>
                <a:spcPct val="0"/>
              </a:spcBef>
            </a:pPr>
            <a:r>
              <a:rPr lang="en-US" sz="2576" b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Phone Nu</a:t>
            </a:r>
            <a:r>
              <a:rPr lang="en-US" sz="2576" b="1" u="none" strike="noStrike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mber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313375" y="4456516"/>
            <a:ext cx="1836856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004"/>
              </a:lnSpc>
              <a:spcBef>
                <a:spcPct val="0"/>
              </a:spcBef>
            </a:pPr>
            <a:r>
              <a:rPr lang="en-US" sz="2503" b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Webs</a:t>
            </a:r>
            <a:r>
              <a:rPr lang="en-US" sz="2503" b="1" u="none" strike="noStrike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ite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4125161" y="5115900"/>
            <a:ext cx="5188195" cy="794419"/>
            <a:chOff x="0" y="0"/>
            <a:chExt cx="6917594" cy="105922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917594" cy="1059226"/>
            </a:xfrm>
            <a:custGeom>
              <a:avLst/>
              <a:gdLst/>
              <a:ahLst/>
              <a:cxnLst/>
              <a:rect l="l" t="t" r="r" b="b"/>
              <a:pathLst>
                <a:path w="6917594" h="1059226">
                  <a:moveTo>
                    <a:pt x="0" y="0"/>
                  </a:moveTo>
                  <a:lnTo>
                    <a:pt x="6917594" y="0"/>
                  </a:lnTo>
                  <a:lnTo>
                    <a:pt x="6917594" y="1059226"/>
                  </a:lnTo>
                  <a:lnTo>
                    <a:pt x="0" y="105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t="-3062" b="-3062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981763" y="258093"/>
              <a:ext cx="5042922" cy="512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u="sng">
                  <a:solidFill>
                    <a:srgbClr val="FFFFFF"/>
                  </a:solidFill>
                  <a:latin typeface="Public Sans 2"/>
                  <a:ea typeface="Public Sans 2"/>
                  <a:cs typeface="Public Sans 2"/>
                  <a:sym typeface="Public Sans 2"/>
                  <a:hlinkClick r:id="rId18" tooltip="https://inter.nesdc.go.th/th2oecd/"/>
                </a:rPr>
                <a:t>inte</a:t>
              </a:r>
              <a:r>
                <a:rPr lang="en-US" sz="2300" u="sng">
                  <a:solidFill>
                    <a:srgbClr val="FFFFFF"/>
                  </a:solidFill>
                  <a:latin typeface="Public Sans 2"/>
                  <a:ea typeface="Public Sans 2"/>
                  <a:cs typeface="Public Sans 2"/>
                  <a:sym typeface="Public Sans 2"/>
                  <a:hlinkClick r:id="rId18" tooltip="https://inter.nesdc.go.th/th2oecd/"/>
                </a:rPr>
                <a:t>r.nesdc.go.th/th2oecd/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7504815" y="9503815"/>
            <a:ext cx="816965" cy="816965"/>
            <a:chOff x="0" y="0"/>
            <a:chExt cx="1089286" cy="10892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19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53253" flipV="1">
            <a:off x="12377959" y="6315062"/>
            <a:ext cx="1759261" cy="2638892"/>
          </a:xfrm>
          <a:custGeom>
            <a:avLst/>
            <a:gdLst/>
            <a:ahLst/>
            <a:cxnLst/>
            <a:rect l="l" t="t" r="r" b="b"/>
            <a:pathLst>
              <a:path w="1759261" h="2638892">
                <a:moveTo>
                  <a:pt x="0" y="2638893"/>
                </a:moveTo>
                <a:lnTo>
                  <a:pt x="1759262" y="2638893"/>
                </a:lnTo>
                <a:lnTo>
                  <a:pt x="1759262" y="0"/>
                </a:lnTo>
                <a:lnTo>
                  <a:pt x="0" y="0"/>
                </a:lnTo>
                <a:lnTo>
                  <a:pt x="0" y="26388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4606746">
            <a:off x="13041133" y="6934704"/>
            <a:ext cx="1333169" cy="1333169"/>
          </a:xfrm>
          <a:custGeom>
            <a:avLst/>
            <a:gdLst/>
            <a:ahLst/>
            <a:cxnLst/>
            <a:rect l="l" t="t" r="r" b="b"/>
            <a:pathLst>
              <a:path w="1333169" h="1333169">
                <a:moveTo>
                  <a:pt x="0" y="0"/>
                </a:moveTo>
                <a:lnTo>
                  <a:pt x="1333169" y="0"/>
                </a:lnTo>
                <a:lnTo>
                  <a:pt x="1333169" y="1333169"/>
                </a:lnTo>
                <a:lnTo>
                  <a:pt x="0" y="1333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5794281" flipV="1">
            <a:off x="4357952" y="6139380"/>
            <a:ext cx="1949212" cy="2923817"/>
          </a:xfrm>
          <a:custGeom>
            <a:avLst/>
            <a:gdLst/>
            <a:ahLst/>
            <a:cxnLst/>
            <a:rect l="l" t="t" r="r" b="b"/>
            <a:pathLst>
              <a:path w="1949212" h="2923817">
                <a:moveTo>
                  <a:pt x="0" y="2923817"/>
                </a:moveTo>
                <a:lnTo>
                  <a:pt x="1949212" y="2923817"/>
                </a:lnTo>
                <a:lnTo>
                  <a:pt x="1949212" y="0"/>
                </a:lnTo>
                <a:lnTo>
                  <a:pt x="0" y="0"/>
                </a:lnTo>
                <a:lnTo>
                  <a:pt x="0" y="292381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3094281">
            <a:off x="4097202" y="6805502"/>
            <a:ext cx="1477113" cy="1477113"/>
          </a:xfrm>
          <a:custGeom>
            <a:avLst/>
            <a:gdLst/>
            <a:ahLst/>
            <a:cxnLst/>
            <a:rect l="l" t="t" r="r" b="b"/>
            <a:pathLst>
              <a:path w="1477113" h="1477113">
                <a:moveTo>
                  <a:pt x="0" y="0"/>
                </a:moveTo>
                <a:lnTo>
                  <a:pt x="1477114" y="0"/>
                </a:lnTo>
                <a:lnTo>
                  <a:pt x="1477114" y="1477113"/>
                </a:lnTo>
                <a:lnTo>
                  <a:pt x="0" y="14771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-5400000">
            <a:off x="8299868" y="5038237"/>
            <a:ext cx="2000221" cy="5840062"/>
          </a:xfrm>
          <a:custGeom>
            <a:avLst/>
            <a:gdLst/>
            <a:ahLst/>
            <a:cxnLst/>
            <a:rect l="l" t="t" r="r" b="b"/>
            <a:pathLst>
              <a:path w="2000221" h="5840062">
                <a:moveTo>
                  <a:pt x="0" y="0"/>
                </a:moveTo>
                <a:lnTo>
                  <a:pt x="2000221" y="0"/>
                </a:lnTo>
                <a:lnTo>
                  <a:pt x="2000221" y="5840062"/>
                </a:lnTo>
                <a:lnTo>
                  <a:pt x="0" y="58400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>
            <a:off x="-1327534" y="-1623160"/>
            <a:ext cx="11155470" cy="9272985"/>
          </a:xfrm>
          <a:custGeom>
            <a:avLst/>
            <a:gdLst/>
            <a:ahLst/>
            <a:cxnLst/>
            <a:rect l="l" t="t" r="r" b="b"/>
            <a:pathLst>
              <a:path w="11155470" h="9272985">
                <a:moveTo>
                  <a:pt x="0" y="0"/>
                </a:moveTo>
                <a:lnTo>
                  <a:pt x="11155470" y="0"/>
                </a:lnTo>
                <a:lnTo>
                  <a:pt x="11155470" y="9272985"/>
                </a:lnTo>
                <a:lnTo>
                  <a:pt x="0" y="9272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0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 rot="6827789" flipV="1">
            <a:off x="5215401" y="3776510"/>
            <a:ext cx="1949212" cy="2923817"/>
          </a:xfrm>
          <a:custGeom>
            <a:avLst/>
            <a:gdLst/>
            <a:ahLst/>
            <a:cxnLst/>
            <a:rect l="l" t="t" r="r" b="b"/>
            <a:pathLst>
              <a:path w="1949212" h="2923817">
                <a:moveTo>
                  <a:pt x="0" y="2923817"/>
                </a:moveTo>
                <a:lnTo>
                  <a:pt x="1949211" y="2923817"/>
                </a:lnTo>
                <a:lnTo>
                  <a:pt x="1949211" y="0"/>
                </a:lnTo>
                <a:lnTo>
                  <a:pt x="0" y="0"/>
                </a:lnTo>
                <a:lnTo>
                  <a:pt x="0" y="2923817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 rot="4127789">
            <a:off x="4993880" y="4298083"/>
            <a:ext cx="1477113" cy="1477113"/>
          </a:xfrm>
          <a:custGeom>
            <a:avLst/>
            <a:gdLst/>
            <a:ahLst/>
            <a:cxnLst/>
            <a:rect l="l" t="t" r="r" b="b"/>
            <a:pathLst>
              <a:path w="1477113" h="1477113">
                <a:moveTo>
                  <a:pt x="0" y="0"/>
                </a:moveTo>
                <a:lnTo>
                  <a:pt x="1477114" y="0"/>
                </a:lnTo>
                <a:lnTo>
                  <a:pt x="1477114" y="1477113"/>
                </a:lnTo>
                <a:lnTo>
                  <a:pt x="0" y="14771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 rot="-7560000" flipV="1">
            <a:off x="11224487" y="3824838"/>
            <a:ext cx="1759261" cy="2638892"/>
          </a:xfrm>
          <a:custGeom>
            <a:avLst/>
            <a:gdLst/>
            <a:ahLst/>
            <a:cxnLst/>
            <a:rect l="l" t="t" r="r" b="b"/>
            <a:pathLst>
              <a:path w="1759261" h="2638892">
                <a:moveTo>
                  <a:pt x="0" y="2638893"/>
                </a:moveTo>
                <a:lnTo>
                  <a:pt x="1759262" y="2638893"/>
                </a:lnTo>
                <a:lnTo>
                  <a:pt x="1759262" y="0"/>
                </a:lnTo>
                <a:lnTo>
                  <a:pt x="0" y="0"/>
                </a:lnTo>
                <a:lnTo>
                  <a:pt x="0" y="2638893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 rot="2700000">
            <a:off x="11802684" y="4212402"/>
            <a:ext cx="1333169" cy="1333169"/>
          </a:xfrm>
          <a:custGeom>
            <a:avLst/>
            <a:gdLst/>
            <a:ahLst/>
            <a:cxnLst/>
            <a:rect l="l" t="t" r="r" b="b"/>
            <a:pathLst>
              <a:path w="1333169" h="1333169">
                <a:moveTo>
                  <a:pt x="0" y="0"/>
                </a:moveTo>
                <a:lnTo>
                  <a:pt x="1333170" y="0"/>
                </a:lnTo>
                <a:lnTo>
                  <a:pt x="1333170" y="1333169"/>
                </a:lnTo>
                <a:lnTo>
                  <a:pt x="0" y="13331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Freeform 12"/>
          <p:cNvSpPr/>
          <p:nvPr/>
        </p:nvSpPr>
        <p:spPr>
          <a:xfrm>
            <a:off x="11995291" y="4485912"/>
            <a:ext cx="846533" cy="809058"/>
          </a:xfrm>
          <a:custGeom>
            <a:avLst/>
            <a:gdLst/>
            <a:ahLst/>
            <a:cxnLst/>
            <a:rect l="l" t="t" r="r" b="b"/>
            <a:pathLst>
              <a:path w="846533" h="809058">
                <a:moveTo>
                  <a:pt x="0" y="0"/>
                </a:moveTo>
                <a:lnTo>
                  <a:pt x="846534" y="0"/>
                </a:lnTo>
                <a:lnTo>
                  <a:pt x="846534" y="809058"/>
                </a:lnTo>
                <a:lnTo>
                  <a:pt x="0" y="80905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-9175" t="-13145" b="-2924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" name="Freeform 13"/>
          <p:cNvSpPr/>
          <p:nvPr/>
        </p:nvSpPr>
        <p:spPr>
          <a:xfrm rot="-10799752" flipV="1">
            <a:off x="8318945" y="2554190"/>
            <a:ext cx="1770916" cy="2656373"/>
          </a:xfrm>
          <a:custGeom>
            <a:avLst/>
            <a:gdLst/>
            <a:ahLst/>
            <a:cxnLst/>
            <a:rect l="l" t="t" r="r" b="b"/>
            <a:pathLst>
              <a:path w="1770916" h="2656373">
                <a:moveTo>
                  <a:pt x="0" y="2656374"/>
                </a:moveTo>
                <a:lnTo>
                  <a:pt x="1770916" y="2656374"/>
                </a:lnTo>
                <a:lnTo>
                  <a:pt x="1770916" y="0"/>
                </a:lnTo>
                <a:lnTo>
                  <a:pt x="0" y="0"/>
                </a:lnTo>
                <a:lnTo>
                  <a:pt x="0" y="2656374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" name="Freeform 14"/>
          <p:cNvSpPr/>
          <p:nvPr/>
        </p:nvSpPr>
        <p:spPr>
          <a:xfrm rot="1620247">
            <a:off x="8533435" y="2757035"/>
            <a:ext cx="1342001" cy="1342001"/>
          </a:xfrm>
          <a:custGeom>
            <a:avLst/>
            <a:gdLst/>
            <a:ahLst/>
            <a:cxnLst/>
            <a:rect l="l" t="t" r="r" b="b"/>
            <a:pathLst>
              <a:path w="1342001" h="1342001">
                <a:moveTo>
                  <a:pt x="0" y="0"/>
                </a:moveTo>
                <a:lnTo>
                  <a:pt x="1342001" y="0"/>
                </a:lnTo>
                <a:lnTo>
                  <a:pt x="1342001" y="1342001"/>
                </a:lnTo>
                <a:lnTo>
                  <a:pt x="0" y="13420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6190006" y="4799318"/>
            <a:ext cx="5951398" cy="3339125"/>
            <a:chOff x="0" y="0"/>
            <a:chExt cx="660400" cy="37052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60400" cy="370528"/>
            </a:xfrm>
            <a:custGeom>
              <a:avLst/>
              <a:gdLst/>
              <a:ahLst/>
              <a:cxnLst/>
              <a:rect l="l" t="t" r="r" b="b"/>
              <a:pathLst>
                <a:path w="660400" h="370528">
                  <a:moveTo>
                    <a:pt x="220252" y="351459"/>
                  </a:moveTo>
                  <a:cubicBezTo>
                    <a:pt x="254109" y="362973"/>
                    <a:pt x="292600" y="370528"/>
                    <a:pt x="330378" y="370528"/>
                  </a:cubicBezTo>
                  <a:cubicBezTo>
                    <a:pt x="368157" y="370528"/>
                    <a:pt x="404509" y="364051"/>
                    <a:pt x="438009" y="352537"/>
                  </a:cubicBezTo>
                  <a:cubicBezTo>
                    <a:pt x="438723" y="352178"/>
                    <a:pt x="439435" y="352178"/>
                    <a:pt x="440148" y="351818"/>
                  </a:cubicBezTo>
                  <a:cubicBezTo>
                    <a:pt x="565955" y="305763"/>
                    <a:pt x="658618" y="184149"/>
                    <a:pt x="660400" y="51850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51811"/>
                  </a:lnTo>
                  <a:cubicBezTo>
                    <a:pt x="1782" y="184868"/>
                    <a:pt x="93019" y="306483"/>
                    <a:pt x="220252" y="351459"/>
                  </a:cubicBezTo>
                  <a:close/>
                </a:path>
              </a:pathLst>
            </a:custGeom>
            <a:solidFill>
              <a:srgbClr val="DEEE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660400" cy="281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-2177143" y="618341"/>
            <a:ext cx="4354286" cy="4114800"/>
          </a:xfrm>
          <a:custGeom>
            <a:avLst/>
            <a:gdLst/>
            <a:ahLst/>
            <a:cxnLst/>
            <a:rect l="l" t="t" r="r" b="b"/>
            <a:pathLst>
              <a:path w="4354286" h="4114800">
                <a:moveTo>
                  <a:pt x="0" y="0"/>
                </a:moveTo>
                <a:lnTo>
                  <a:pt x="4354286" y="0"/>
                </a:lnTo>
                <a:lnTo>
                  <a:pt x="4354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alphaModFix amt="5000"/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9" name="AutoShape 19"/>
          <p:cNvSpPr/>
          <p:nvPr/>
        </p:nvSpPr>
        <p:spPr>
          <a:xfrm flipH="1" flipV="1">
            <a:off x="8602506" y="1100329"/>
            <a:ext cx="0" cy="1396617"/>
          </a:xfrm>
          <a:prstGeom prst="line">
            <a:avLst/>
          </a:prstGeom>
          <a:ln w="76200" cap="flat">
            <a:solidFill>
              <a:srgbClr val="175A9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0" name="AutoShape 20"/>
          <p:cNvSpPr/>
          <p:nvPr/>
        </p:nvSpPr>
        <p:spPr>
          <a:xfrm flipV="1">
            <a:off x="13507212" y="2675741"/>
            <a:ext cx="0" cy="1927155"/>
          </a:xfrm>
          <a:prstGeom prst="line">
            <a:avLst/>
          </a:prstGeom>
          <a:ln w="76200" cap="flat">
            <a:solidFill>
              <a:srgbClr val="B7C9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1" name="AutoShape 21"/>
          <p:cNvSpPr/>
          <p:nvPr/>
        </p:nvSpPr>
        <p:spPr>
          <a:xfrm flipV="1">
            <a:off x="3639990" y="3166590"/>
            <a:ext cx="0" cy="1753894"/>
          </a:xfrm>
          <a:prstGeom prst="line">
            <a:avLst/>
          </a:prstGeom>
          <a:ln w="76200" cap="flat">
            <a:solidFill>
              <a:srgbClr val="83AED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2" name="Freeform 22"/>
          <p:cNvSpPr/>
          <p:nvPr/>
        </p:nvSpPr>
        <p:spPr>
          <a:xfrm>
            <a:off x="8705112" y="2945136"/>
            <a:ext cx="998648" cy="991158"/>
          </a:xfrm>
          <a:custGeom>
            <a:avLst/>
            <a:gdLst/>
            <a:ahLst/>
            <a:cxnLst/>
            <a:rect l="l" t="t" r="r" b="b"/>
            <a:pathLst>
              <a:path w="998648" h="991158">
                <a:moveTo>
                  <a:pt x="0" y="0"/>
                </a:moveTo>
                <a:lnTo>
                  <a:pt x="998647" y="0"/>
                </a:lnTo>
                <a:lnTo>
                  <a:pt x="998647" y="991158"/>
                </a:lnTo>
                <a:lnTo>
                  <a:pt x="0" y="99115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3" name="Group 23"/>
          <p:cNvGrpSpPr/>
          <p:nvPr/>
        </p:nvGrpSpPr>
        <p:grpSpPr>
          <a:xfrm>
            <a:off x="320631" y="209673"/>
            <a:ext cx="3216244" cy="817337"/>
            <a:chOff x="0" y="0"/>
            <a:chExt cx="4288326" cy="108978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34674" cy="1089783"/>
            </a:xfrm>
            <a:custGeom>
              <a:avLst/>
              <a:gdLst/>
              <a:ahLst/>
              <a:cxnLst/>
              <a:rect l="l" t="t" r="r" b="b"/>
              <a:pathLst>
                <a:path w="1634674" h="1089783">
                  <a:moveTo>
                    <a:pt x="0" y="0"/>
                  </a:moveTo>
                  <a:lnTo>
                    <a:pt x="1634674" y="0"/>
                  </a:lnTo>
                  <a:lnTo>
                    <a:pt x="1634674" y="1089783"/>
                  </a:lnTo>
                  <a:lnTo>
                    <a:pt x="0" y="1089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303582" y="324421"/>
              <a:ext cx="2984744" cy="40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  <a:spcBef>
                  <a:spcPct val="0"/>
                </a:spcBef>
              </a:pPr>
              <a:r>
                <a:rPr lang="en-US" sz="1818" b="1" i="1">
                  <a:solidFill>
                    <a:srgbClr val="6893BF"/>
                  </a:solidFill>
                  <a:latin typeface="Public Sans 2 Bold Italics"/>
                  <a:ea typeface="Public Sans 2 Bold Italics"/>
                  <a:cs typeface="Public Sans 2 Bold Italics"/>
                  <a:sym typeface="Public Sans 2 Bold Italics"/>
                </a:rPr>
                <a:t>NESDC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7649593" y="5144284"/>
            <a:ext cx="3032224" cy="2929871"/>
          </a:xfrm>
          <a:custGeom>
            <a:avLst/>
            <a:gdLst/>
            <a:ahLst/>
            <a:cxnLst/>
            <a:rect l="l" t="t" r="r" b="b"/>
            <a:pathLst>
              <a:path w="3032224" h="2929871">
                <a:moveTo>
                  <a:pt x="0" y="0"/>
                </a:moveTo>
                <a:lnTo>
                  <a:pt x="3032224" y="0"/>
                </a:lnTo>
                <a:lnTo>
                  <a:pt x="3032224" y="2929871"/>
                </a:lnTo>
                <a:lnTo>
                  <a:pt x="0" y="2929871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7" name="AutoShape 27"/>
          <p:cNvSpPr/>
          <p:nvPr/>
        </p:nvSpPr>
        <p:spPr>
          <a:xfrm flipH="1" flipV="1">
            <a:off x="3639990" y="6061186"/>
            <a:ext cx="0" cy="1477467"/>
          </a:xfrm>
          <a:prstGeom prst="line">
            <a:avLst/>
          </a:prstGeom>
          <a:ln w="76200" cap="flat">
            <a:solidFill>
              <a:srgbClr val="175A9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8" name="AutoShape 28"/>
          <p:cNvSpPr/>
          <p:nvPr/>
        </p:nvSpPr>
        <p:spPr>
          <a:xfrm flipV="1">
            <a:off x="14809650" y="6205925"/>
            <a:ext cx="0" cy="1410043"/>
          </a:xfrm>
          <a:prstGeom prst="line">
            <a:avLst/>
          </a:prstGeom>
          <a:ln w="76200" cap="flat">
            <a:solidFill>
              <a:srgbClr val="83AED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9" name="Freeform 29"/>
          <p:cNvSpPr/>
          <p:nvPr/>
        </p:nvSpPr>
        <p:spPr>
          <a:xfrm>
            <a:off x="4409190" y="7117694"/>
            <a:ext cx="853138" cy="852728"/>
          </a:xfrm>
          <a:custGeom>
            <a:avLst/>
            <a:gdLst/>
            <a:ahLst/>
            <a:cxnLst/>
            <a:rect l="l" t="t" r="r" b="b"/>
            <a:pathLst>
              <a:path w="853138" h="852728">
                <a:moveTo>
                  <a:pt x="0" y="0"/>
                </a:moveTo>
                <a:lnTo>
                  <a:pt x="853138" y="0"/>
                </a:lnTo>
                <a:lnTo>
                  <a:pt x="853138" y="852728"/>
                </a:lnTo>
                <a:lnTo>
                  <a:pt x="0" y="852728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0" name="Freeform 30"/>
          <p:cNvSpPr/>
          <p:nvPr/>
        </p:nvSpPr>
        <p:spPr>
          <a:xfrm>
            <a:off x="5213685" y="4485912"/>
            <a:ext cx="1037503" cy="1084970"/>
          </a:xfrm>
          <a:custGeom>
            <a:avLst/>
            <a:gdLst/>
            <a:ahLst/>
            <a:cxnLst/>
            <a:rect l="l" t="t" r="r" b="b"/>
            <a:pathLst>
              <a:path w="1037503" h="1084970">
                <a:moveTo>
                  <a:pt x="0" y="0"/>
                </a:moveTo>
                <a:lnTo>
                  <a:pt x="1037503" y="0"/>
                </a:lnTo>
                <a:lnTo>
                  <a:pt x="1037503" y="1084970"/>
                </a:lnTo>
                <a:lnTo>
                  <a:pt x="0" y="108497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1" name="Freeform 31"/>
          <p:cNvSpPr/>
          <p:nvPr/>
        </p:nvSpPr>
        <p:spPr>
          <a:xfrm>
            <a:off x="13287922" y="7257856"/>
            <a:ext cx="801369" cy="716224"/>
          </a:xfrm>
          <a:custGeom>
            <a:avLst/>
            <a:gdLst/>
            <a:ahLst/>
            <a:cxnLst/>
            <a:rect l="l" t="t" r="r" b="b"/>
            <a:pathLst>
              <a:path w="801369" h="716224">
                <a:moveTo>
                  <a:pt x="0" y="0"/>
                </a:moveTo>
                <a:lnTo>
                  <a:pt x="801369" y="0"/>
                </a:lnTo>
                <a:lnTo>
                  <a:pt x="801369" y="716223"/>
                </a:lnTo>
                <a:lnTo>
                  <a:pt x="0" y="71622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2" name="TextBox 32"/>
          <p:cNvSpPr txBox="1"/>
          <p:nvPr/>
        </p:nvSpPr>
        <p:spPr>
          <a:xfrm>
            <a:off x="11182430" y="3057522"/>
            <a:ext cx="2075160" cy="824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74"/>
              </a:lnSpc>
            </a:pPr>
            <a:r>
              <a:rPr lang="en-US" sz="4099" b="1" spc="-286" dirty="0" err="1">
                <a:solidFill>
                  <a:srgbClr val="364FAB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กำหนดมาตรฐาน</a:t>
            </a:r>
            <a:endParaRPr lang="en-US" sz="4099" b="1" spc="-286" dirty="0">
              <a:solidFill>
                <a:srgbClr val="364FAB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628279" y="1103533"/>
            <a:ext cx="3869452" cy="139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23"/>
              </a:lnSpc>
            </a:pPr>
            <a:r>
              <a:rPr lang="en-US" sz="4975" b="1" spc="-348">
                <a:solidFill>
                  <a:srgbClr val="364FAB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เวทีแลกเปลี่ยนข้อมูล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47292" y="1185011"/>
            <a:ext cx="4205183" cy="18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9"/>
              </a:lnSpc>
              <a:spcBef>
                <a:spcPct val="0"/>
              </a:spcBef>
            </a:pPr>
            <a:endParaRPr/>
          </a:p>
        </p:txBody>
      </p:sp>
      <p:sp>
        <p:nvSpPr>
          <p:cNvPr id="35" name="TextBox 35"/>
          <p:cNvSpPr txBox="1"/>
          <p:nvPr/>
        </p:nvSpPr>
        <p:spPr>
          <a:xfrm>
            <a:off x="6128105" y="8312279"/>
            <a:ext cx="6860198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04"/>
              </a:lnSpc>
            </a:pPr>
            <a:r>
              <a:rPr lang="en-US" sz="7604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C0C0C0"/>
                </a:highlight>
                <a:latin typeface="Public Sans 2 Bold"/>
                <a:ea typeface="Public Sans 2 Bold"/>
                <a:cs typeface="Public Sans 2 Bold"/>
                <a:sym typeface="Public Sans 2 Bold"/>
              </a:rPr>
              <a:t>OECD </a:t>
            </a:r>
            <a:r>
              <a:rPr lang="en-US" sz="7604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C0C0C0"/>
                </a:highlight>
                <a:latin typeface="Public Sans 2 Bold"/>
                <a:ea typeface="Public Sans 2 Bold"/>
                <a:cs typeface="Public Sans 2 Bold"/>
                <a:sym typeface="Public Sans 2 Bold"/>
              </a:rPr>
              <a:t>ทำอะไร</a:t>
            </a:r>
            <a:r>
              <a:rPr lang="en-US" sz="7604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C0C0C0"/>
                </a:highlight>
                <a:latin typeface="Public Sans 2 Bold"/>
                <a:ea typeface="Public Sans 2 Bold"/>
                <a:cs typeface="Public Sans 2 Bold"/>
                <a:sym typeface="Public Sans 2 Bold"/>
              </a:rPr>
              <a:t>?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728028" y="1139061"/>
            <a:ext cx="8517970" cy="64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1" spc="-120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ส่งเสริมให้เกิดความร่วมมือเพื่อแก้ปัญหาเศรษฐกิจโลก</a:t>
            </a:r>
            <a:r>
              <a:rPr lang="en-US" sz="2400" b="1" spc="-120" dirty="0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</a:p>
          <a:p>
            <a:pPr algn="l">
              <a:lnSpc>
                <a:spcPts val="2400"/>
              </a:lnSpc>
            </a:pPr>
            <a:r>
              <a:rPr lang="en-US" sz="2400" b="1" spc="-120" dirty="0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โดยจัดให้มีเวทีแลกเปลี่ยนข้อมูลและประสบการณ์เชิงนโยบายระหว่างกัน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20631" y="3127389"/>
            <a:ext cx="3169987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5"/>
              </a:lnSpc>
            </a:pPr>
            <a:r>
              <a:rPr lang="en-US" sz="2000" b="1" spc="-104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รวบรวมและเผยแพร่ข้อมูลสถิติ</a:t>
            </a:r>
            <a:endParaRPr lang="en-US" sz="2000" b="1" spc="-104" dirty="0">
              <a:solidFill>
                <a:srgbClr val="193469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r">
              <a:lnSpc>
                <a:spcPts val="2095"/>
              </a:lnSpc>
            </a:pPr>
            <a:r>
              <a:rPr lang="en-US" sz="2000" b="1" spc="-104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ที่สำคัญ</a:t>
            </a:r>
            <a:r>
              <a:rPr lang="en-US" sz="2000" b="1" spc="-104" dirty="0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2000" b="1" spc="-104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โดย</a:t>
            </a:r>
            <a:r>
              <a:rPr lang="en-US" sz="2000" b="1" spc="-104" dirty="0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 </a:t>
            </a:r>
            <a:r>
              <a:rPr lang="en-US" sz="2000" b="1" spc="-104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จะจัดทำ</a:t>
            </a:r>
            <a:endParaRPr lang="en-US" sz="2000" b="1" spc="-104" dirty="0">
              <a:solidFill>
                <a:srgbClr val="193469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r">
              <a:lnSpc>
                <a:spcPts val="2095"/>
              </a:lnSpc>
            </a:pPr>
            <a:r>
              <a:rPr lang="en-US" sz="2000" b="1" spc="-104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หนังสือเผยแพร่ความรู้</a:t>
            </a:r>
            <a:endParaRPr lang="en-US" sz="2000" b="1" spc="-104" dirty="0">
              <a:solidFill>
                <a:srgbClr val="193469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r">
              <a:lnSpc>
                <a:spcPts val="2095"/>
              </a:lnSpc>
            </a:pPr>
            <a:r>
              <a:rPr lang="en-US" sz="2000" b="1" spc="-104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ด้านต่าง</a:t>
            </a:r>
            <a:r>
              <a:rPr lang="en-US" sz="2000" b="1" spc="-104" dirty="0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ๆ </a:t>
            </a:r>
            <a:r>
              <a:rPr lang="en-US" sz="2000" b="1" spc="-104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เป็นประจำทุกปี</a:t>
            </a:r>
            <a:r>
              <a:rPr lang="en-US" sz="2000" b="1" spc="-104" dirty="0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</a:p>
          <a:p>
            <a:pPr algn="r">
              <a:lnSpc>
                <a:spcPts val="2095"/>
              </a:lnSpc>
            </a:pPr>
            <a:r>
              <a:rPr lang="en-US" sz="2000" b="1" spc="-104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รวมถึงมีฐานข้อมูลเศรษฐกิจโลกและเศรษฐกิจของประเทศทั่วโลก</a:t>
            </a:r>
            <a:r>
              <a:rPr lang="en-US" sz="2000" b="1" spc="-104" dirty="0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2000" b="1" spc="-104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มากกว่า</a:t>
            </a:r>
            <a:r>
              <a:rPr lang="en-US" sz="2000" b="1" spc="-104" dirty="0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40 </a:t>
            </a:r>
            <a:r>
              <a:rPr lang="en-US" sz="2000" b="1" spc="-104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รายการ</a:t>
            </a:r>
            <a:r>
              <a:rPr lang="en-US" sz="2000" b="1" spc="-104" dirty="0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688606" y="2693265"/>
            <a:ext cx="4128807" cy="1792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6"/>
              </a:lnSpc>
            </a:pPr>
            <a:r>
              <a:rPr lang="en-US" sz="2000" b="1" spc="-116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กำหนดมาตรฐานของโลกที่ครอบคลุมหลากหลายสาขาที่มีความสำคัญ</a:t>
            </a:r>
            <a:endParaRPr lang="en-US" sz="2000" b="1" spc="-116" dirty="0">
              <a:solidFill>
                <a:srgbClr val="193469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l">
              <a:lnSpc>
                <a:spcPts val="2326"/>
              </a:lnSpc>
            </a:pPr>
            <a:r>
              <a:rPr lang="en-US" sz="2000" b="1" spc="-116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ต่อการพัฒนาประเทศ</a:t>
            </a:r>
            <a:r>
              <a:rPr lang="en-US" sz="2000" b="1" spc="-116" dirty="0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2000" b="1" spc="-116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โดยใช้ตราสาร</a:t>
            </a:r>
            <a:endParaRPr lang="en-US" sz="2000" b="1" spc="-116" dirty="0">
              <a:solidFill>
                <a:srgbClr val="193469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l">
              <a:lnSpc>
                <a:spcPts val="2326"/>
              </a:lnSpc>
            </a:pPr>
            <a:r>
              <a:rPr lang="en-US" sz="2000" b="1" spc="-116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ทางกฎหมาย</a:t>
            </a:r>
            <a:r>
              <a:rPr lang="en-US" sz="2000" b="1" spc="-116" dirty="0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(legal instruments) </a:t>
            </a:r>
            <a:r>
              <a:rPr lang="en-US" sz="2000" b="1" spc="-116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หรือเอกสารอื่น</a:t>
            </a:r>
            <a:r>
              <a:rPr lang="en-US" sz="2000" b="1" spc="-116" dirty="0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ๆ  </a:t>
            </a:r>
            <a:r>
              <a:rPr lang="en-US" sz="2000" b="1" spc="-116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เป็นตัวกำหนดมาตรฐาน</a:t>
            </a:r>
            <a:endParaRPr lang="en-US" sz="2000" b="1" spc="-116" dirty="0">
              <a:solidFill>
                <a:srgbClr val="193469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l">
              <a:lnSpc>
                <a:spcPts val="2326"/>
              </a:lnSpc>
            </a:pPr>
            <a:r>
              <a:rPr lang="en-US" sz="2000" b="1" spc="-116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ของ</a:t>
            </a:r>
            <a:r>
              <a:rPr lang="en-US" sz="2000" b="1" spc="-116" dirty="0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57906" y="7052647"/>
            <a:ext cx="2643959" cy="1556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400" b="1" spc="-120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เป็นแหล่งความรู้และเผยแพร่ข้อมูลเชิงลึกรายประเทศ</a:t>
            </a:r>
            <a:r>
              <a:rPr lang="en-US" sz="2400" b="1" spc="-120" dirty="0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2400" b="1" spc="-120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โดยมี</a:t>
            </a:r>
            <a:endParaRPr lang="en-US" sz="2400" b="1" spc="-120" dirty="0">
              <a:solidFill>
                <a:srgbClr val="193469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r">
              <a:lnSpc>
                <a:spcPts val="2400"/>
              </a:lnSpc>
            </a:pPr>
            <a:r>
              <a:rPr lang="en-US" sz="2400" b="1" spc="-120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ผู้เชี่ยวชาญทั้งใน</a:t>
            </a:r>
            <a:endParaRPr lang="en-US" sz="2400" b="1" spc="-120" dirty="0">
              <a:solidFill>
                <a:srgbClr val="193469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r">
              <a:lnSpc>
                <a:spcPts val="2400"/>
              </a:lnSpc>
            </a:pPr>
            <a:r>
              <a:rPr lang="en-US" sz="2400" b="1" spc="-120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ทางทฤษฎีและปฏิบัติ</a:t>
            </a:r>
            <a:r>
              <a:rPr lang="en-US" sz="2400" b="1" spc="-120" dirty="0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5001577" y="7052647"/>
            <a:ext cx="3001469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spc="-120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ให้คำปรึกษาแก่หน่วยงาน</a:t>
            </a:r>
            <a:endParaRPr lang="en-US" sz="2000" b="1" spc="-120" dirty="0">
              <a:solidFill>
                <a:srgbClr val="193469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l">
              <a:lnSpc>
                <a:spcPts val="2400"/>
              </a:lnSpc>
            </a:pPr>
            <a:r>
              <a:rPr lang="en-US" sz="2000" b="1" spc="-120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ของรัฐบาลของประเทศต่าง</a:t>
            </a:r>
            <a:r>
              <a:rPr lang="en-US" sz="2000" b="1" spc="-120" dirty="0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ๆ  </a:t>
            </a:r>
            <a:r>
              <a:rPr lang="en-US" sz="2000" b="1" spc="-120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และให้บริการศึกษาวิจัย</a:t>
            </a:r>
            <a:endParaRPr lang="en-US" sz="2000" b="1" spc="-120" dirty="0">
              <a:solidFill>
                <a:srgbClr val="193469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l">
              <a:lnSpc>
                <a:spcPts val="2400"/>
              </a:lnSpc>
            </a:pPr>
            <a:r>
              <a:rPr lang="en-US" sz="2000" b="1" spc="-120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แก่องค์กรระหว่างประเทศ</a:t>
            </a:r>
            <a:r>
              <a:rPr lang="en-US" sz="2000" b="1" spc="-120" dirty="0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2000" b="1" spc="-120" dirty="0" err="1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เช่น</a:t>
            </a:r>
            <a:r>
              <a:rPr lang="en-US" sz="2000" b="1" spc="-120" dirty="0">
                <a:solidFill>
                  <a:srgbClr val="19346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UN, IMF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779276" y="3209483"/>
            <a:ext cx="2741910" cy="139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23"/>
              </a:lnSpc>
            </a:pPr>
            <a:r>
              <a:rPr lang="en-US" sz="4975" b="1" spc="-348">
                <a:solidFill>
                  <a:srgbClr val="364FAB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คลังข้อมูลสถิติ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-439012" y="6208579"/>
            <a:ext cx="3869452" cy="707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23"/>
              </a:lnSpc>
            </a:pPr>
            <a:r>
              <a:rPr lang="en-US" sz="4975" b="1" spc="-348" dirty="0" err="1">
                <a:solidFill>
                  <a:srgbClr val="364FAB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แหล่งความรู้</a:t>
            </a:r>
            <a:endParaRPr lang="en-US" sz="4975" b="1" spc="-348" dirty="0">
              <a:solidFill>
                <a:srgbClr val="364FAB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4933567" y="6250478"/>
            <a:ext cx="3058527" cy="707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23"/>
              </a:lnSpc>
            </a:pPr>
            <a:r>
              <a:rPr lang="en-US" sz="4800" b="1" spc="-348" dirty="0" err="1">
                <a:solidFill>
                  <a:srgbClr val="364FAB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ให้คำปรึกษา</a:t>
            </a:r>
            <a:endParaRPr lang="en-US" sz="4800" b="1" spc="-348" dirty="0">
              <a:solidFill>
                <a:srgbClr val="364FAB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grpSp>
        <p:nvGrpSpPr>
          <p:cNvPr id="44" name="Group 44"/>
          <p:cNvGrpSpPr/>
          <p:nvPr/>
        </p:nvGrpSpPr>
        <p:grpSpPr>
          <a:xfrm>
            <a:off x="17504815" y="9503815"/>
            <a:ext cx="816965" cy="816965"/>
            <a:chOff x="0" y="0"/>
            <a:chExt cx="1089286" cy="108928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6918302" y="36551"/>
            <a:ext cx="11369698" cy="10360638"/>
          </a:xfrm>
          <a:custGeom>
            <a:avLst/>
            <a:gdLst/>
            <a:ahLst/>
            <a:cxnLst/>
            <a:rect l="l" t="t" r="r" b="b"/>
            <a:pathLst>
              <a:path w="11369698" h="10360638">
                <a:moveTo>
                  <a:pt x="0" y="10360638"/>
                </a:moveTo>
                <a:lnTo>
                  <a:pt x="11369698" y="10360638"/>
                </a:lnTo>
                <a:lnTo>
                  <a:pt x="11369698" y="0"/>
                </a:lnTo>
                <a:lnTo>
                  <a:pt x="0" y="0"/>
                </a:lnTo>
                <a:lnTo>
                  <a:pt x="0" y="10360638"/>
                </a:lnTo>
                <a:close/>
              </a:path>
            </a:pathLst>
          </a:custGeom>
          <a:blipFill>
            <a:blip r:embed="rId2">
              <a:alphaModFix amt="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flipH="1">
            <a:off x="0" y="-81901"/>
            <a:ext cx="11369698" cy="10360638"/>
          </a:xfrm>
          <a:custGeom>
            <a:avLst/>
            <a:gdLst/>
            <a:ahLst/>
            <a:cxnLst/>
            <a:rect l="l" t="t" r="r" b="b"/>
            <a:pathLst>
              <a:path w="11369698" h="10360638">
                <a:moveTo>
                  <a:pt x="11369698" y="0"/>
                </a:moveTo>
                <a:lnTo>
                  <a:pt x="0" y="0"/>
                </a:lnTo>
                <a:lnTo>
                  <a:pt x="0" y="10360637"/>
                </a:lnTo>
                <a:lnTo>
                  <a:pt x="11369698" y="10360637"/>
                </a:lnTo>
                <a:lnTo>
                  <a:pt x="11369698" y="0"/>
                </a:lnTo>
                <a:close/>
              </a:path>
            </a:pathLst>
          </a:custGeom>
          <a:blipFill>
            <a:blip r:embed="rId2">
              <a:alphaModFix amt="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12065642" y="1190519"/>
            <a:ext cx="1524000" cy="8463059"/>
            <a:chOff x="0" y="0"/>
            <a:chExt cx="627558" cy="34849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7558" cy="3484950"/>
            </a:xfrm>
            <a:custGeom>
              <a:avLst/>
              <a:gdLst/>
              <a:ahLst/>
              <a:cxnLst/>
              <a:rect l="l" t="t" r="r" b="b"/>
              <a:pathLst>
                <a:path w="627558" h="3484950">
                  <a:moveTo>
                    <a:pt x="627558" y="0"/>
                  </a:moveTo>
                  <a:lnTo>
                    <a:pt x="627558" y="3370650"/>
                  </a:lnTo>
                  <a:lnTo>
                    <a:pt x="313779" y="3484950"/>
                  </a:lnTo>
                  <a:lnTo>
                    <a:pt x="0" y="3370650"/>
                  </a:lnTo>
                  <a:lnTo>
                    <a:pt x="0" y="0"/>
                  </a:lnTo>
                  <a:lnTo>
                    <a:pt x="6275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627558" cy="3427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2065642" y="1190519"/>
            <a:ext cx="1524000" cy="8463059"/>
            <a:chOff x="0" y="0"/>
            <a:chExt cx="627558" cy="34849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27558" cy="3484950"/>
            </a:xfrm>
            <a:custGeom>
              <a:avLst/>
              <a:gdLst/>
              <a:ahLst/>
              <a:cxnLst/>
              <a:rect l="l" t="t" r="r" b="b"/>
              <a:pathLst>
                <a:path w="627558" h="3484950">
                  <a:moveTo>
                    <a:pt x="627558" y="0"/>
                  </a:moveTo>
                  <a:lnTo>
                    <a:pt x="627558" y="3370650"/>
                  </a:lnTo>
                  <a:lnTo>
                    <a:pt x="313779" y="3484950"/>
                  </a:lnTo>
                  <a:lnTo>
                    <a:pt x="0" y="3370650"/>
                  </a:lnTo>
                  <a:lnTo>
                    <a:pt x="0" y="0"/>
                  </a:lnTo>
                  <a:lnTo>
                    <a:pt x="627558" y="0"/>
                  </a:lnTo>
                  <a:close/>
                </a:path>
              </a:pathLst>
            </a:custGeom>
            <a:solidFill>
              <a:srgbClr val="9FBFEC">
                <a:alpha val="41961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627558" cy="3427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11773669" y="3190722"/>
            <a:ext cx="1524000" cy="7879112"/>
            <a:chOff x="0" y="0"/>
            <a:chExt cx="627558" cy="32444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27558" cy="3244490"/>
            </a:xfrm>
            <a:custGeom>
              <a:avLst/>
              <a:gdLst/>
              <a:ahLst/>
              <a:cxnLst/>
              <a:rect l="l" t="t" r="r" b="b"/>
              <a:pathLst>
                <a:path w="627558" h="3244490">
                  <a:moveTo>
                    <a:pt x="627558" y="0"/>
                  </a:moveTo>
                  <a:lnTo>
                    <a:pt x="627558" y="3130190"/>
                  </a:lnTo>
                  <a:lnTo>
                    <a:pt x="313779" y="3244490"/>
                  </a:lnTo>
                  <a:lnTo>
                    <a:pt x="0" y="3130190"/>
                  </a:lnTo>
                  <a:lnTo>
                    <a:pt x="0" y="0"/>
                  </a:lnTo>
                  <a:lnTo>
                    <a:pt x="6275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627558" cy="3187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1773669" y="3190722"/>
            <a:ext cx="1524000" cy="7879112"/>
            <a:chOff x="0" y="0"/>
            <a:chExt cx="627558" cy="32444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7558" cy="3244490"/>
            </a:xfrm>
            <a:custGeom>
              <a:avLst/>
              <a:gdLst/>
              <a:ahLst/>
              <a:cxnLst/>
              <a:rect l="l" t="t" r="r" b="b"/>
              <a:pathLst>
                <a:path w="627558" h="3244490">
                  <a:moveTo>
                    <a:pt x="627558" y="0"/>
                  </a:moveTo>
                  <a:lnTo>
                    <a:pt x="627558" y="3130190"/>
                  </a:lnTo>
                  <a:lnTo>
                    <a:pt x="313779" y="3244490"/>
                  </a:lnTo>
                  <a:lnTo>
                    <a:pt x="0" y="3130190"/>
                  </a:lnTo>
                  <a:lnTo>
                    <a:pt x="0" y="0"/>
                  </a:lnTo>
                  <a:lnTo>
                    <a:pt x="627558" y="0"/>
                  </a:lnTo>
                  <a:close/>
                </a:path>
              </a:pathLst>
            </a:custGeom>
            <a:solidFill>
              <a:srgbClr val="D3E5FA">
                <a:alpha val="41961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627558" cy="3187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11481695" y="5187671"/>
            <a:ext cx="1524000" cy="7295165"/>
            <a:chOff x="0" y="0"/>
            <a:chExt cx="627558" cy="30040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7558" cy="3004030"/>
            </a:xfrm>
            <a:custGeom>
              <a:avLst/>
              <a:gdLst/>
              <a:ahLst/>
              <a:cxnLst/>
              <a:rect l="l" t="t" r="r" b="b"/>
              <a:pathLst>
                <a:path w="627558" h="3004030">
                  <a:moveTo>
                    <a:pt x="627558" y="0"/>
                  </a:moveTo>
                  <a:lnTo>
                    <a:pt x="627558" y="2889730"/>
                  </a:lnTo>
                  <a:lnTo>
                    <a:pt x="313779" y="3004030"/>
                  </a:lnTo>
                  <a:lnTo>
                    <a:pt x="0" y="2889730"/>
                  </a:lnTo>
                  <a:lnTo>
                    <a:pt x="0" y="0"/>
                  </a:lnTo>
                  <a:lnTo>
                    <a:pt x="6275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627558" cy="2946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5400000">
            <a:off x="11481695" y="5187671"/>
            <a:ext cx="1524000" cy="7295165"/>
            <a:chOff x="0" y="0"/>
            <a:chExt cx="627558" cy="300403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27558" cy="3004030"/>
            </a:xfrm>
            <a:custGeom>
              <a:avLst/>
              <a:gdLst/>
              <a:ahLst/>
              <a:cxnLst/>
              <a:rect l="l" t="t" r="r" b="b"/>
              <a:pathLst>
                <a:path w="627558" h="3004030">
                  <a:moveTo>
                    <a:pt x="627558" y="0"/>
                  </a:moveTo>
                  <a:lnTo>
                    <a:pt x="627558" y="2889730"/>
                  </a:lnTo>
                  <a:lnTo>
                    <a:pt x="313779" y="3004030"/>
                  </a:lnTo>
                  <a:lnTo>
                    <a:pt x="0" y="2889730"/>
                  </a:lnTo>
                  <a:lnTo>
                    <a:pt x="0" y="0"/>
                  </a:lnTo>
                  <a:lnTo>
                    <a:pt x="627558" y="0"/>
                  </a:lnTo>
                  <a:close/>
                </a:path>
              </a:pathLst>
            </a:custGeom>
            <a:solidFill>
              <a:srgbClr val="D1CCFF">
                <a:alpha val="41961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627558" cy="2946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3904626" y="5352626"/>
            <a:ext cx="1524000" cy="5436009"/>
            <a:chOff x="0" y="0"/>
            <a:chExt cx="627558" cy="223846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27558" cy="2238459"/>
            </a:xfrm>
            <a:custGeom>
              <a:avLst/>
              <a:gdLst/>
              <a:ahLst/>
              <a:cxnLst/>
              <a:rect l="l" t="t" r="r" b="b"/>
              <a:pathLst>
                <a:path w="627558" h="2238459">
                  <a:moveTo>
                    <a:pt x="627558" y="0"/>
                  </a:moveTo>
                  <a:lnTo>
                    <a:pt x="627558" y="2124159"/>
                  </a:lnTo>
                  <a:lnTo>
                    <a:pt x="313779" y="2238459"/>
                  </a:lnTo>
                  <a:lnTo>
                    <a:pt x="0" y="2124159"/>
                  </a:lnTo>
                  <a:lnTo>
                    <a:pt x="0" y="0"/>
                  </a:lnTo>
                  <a:lnTo>
                    <a:pt x="627558" y="0"/>
                  </a:lnTo>
                  <a:close/>
                </a:path>
              </a:pathLst>
            </a:custGeom>
            <a:solidFill>
              <a:srgbClr val="D1CC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627558" cy="218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5400000">
            <a:off x="3687012" y="3426783"/>
            <a:ext cx="1524000" cy="5871236"/>
            <a:chOff x="0" y="0"/>
            <a:chExt cx="627558" cy="241767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27558" cy="2417679"/>
            </a:xfrm>
            <a:custGeom>
              <a:avLst/>
              <a:gdLst/>
              <a:ahLst/>
              <a:cxnLst/>
              <a:rect l="l" t="t" r="r" b="b"/>
              <a:pathLst>
                <a:path w="627558" h="2417679">
                  <a:moveTo>
                    <a:pt x="627558" y="0"/>
                  </a:moveTo>
                  <a:lnTo>
                    <a:pt x="627558" y="2303379"/>
                  </a:lnTo>
                  <a:lnTo>
                    <a:pt x="313779" y="2417679"/>
                  </a:lnTo>
                  <a:lnTo>
                    <a:pt x="0" y="2303379"/>
                  </a:lnTo>
                  <a:lnTo>
                    <a:pt x="0" y="0"/>
                  </a:lnTo>
                  <a:lnTo>
                    <a:pt x="627558" y="0"/>
                  </a:lnTo>
                  <a:close/>
                </a:path>
              </a:pathLst>
            </a:custGeom>
            <a:solidFill>
              <a:srgbClr val="D3E5FA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627558" cy="2360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5400000">
            <a:off x="3469399" y="1500939"/>
            <a:ext cx="1524000" cy="6306463"/>
            <a:chOff x="0" y="0"/>
            <a:chExt cx="627558" cy="259689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27558" cy="2596898"/>
            </a:xfrm>
            <a:custGeom>
              <a:avLst/>
              <a:gdLst/>
              <a:ahLst/>
              <a:cxnLst/>
              <a:rect l="l" t="t" r="r" b="b"/>
              <a:pathLst>
                <a:path w="627558" h="2596898">
                  <a:moveTo>
                    <a:pt x="627558" y="0"/>
                  </a:moveTo>
                  <a:lnTo>
                    <a:pt x="627558" y="2482598"/>
                  </a:lnTo>
                  <a:lnTo>
                    <a:pt x="313779" y="2596898"/>
                  </a:lnTo>
                  <a:lnTo>
                    <a:pt x="0" y="2482598"/>
                  </a:lnTo>
                  <a:lnTo>
                    <a:pt x="0" y="0"/>
                  </a:lnTo>
                  <a:lnTo>
                    <a:pt x="627558" y="0"/>
                  </a:lnTo>
                  <a:close/>
                </a:path>
              </a:pathLst>
            </a:custGeom>
            <a:solidFill>
              <a:srgbClr val="9FBFEC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627558" cy="2539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5400000">
            <a:off x="3251830" y="-424859"/>
            <a:ext cx="1524000" cy="6741599"/>
            <a:chOff x="0" y="0"/>
            <a:chExt cx="627558" cy="277608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27558" cy="2776081"/>
            </a:xfrm>
            <a:custGeom>
              <a:avLst/>
              <a:gdLst/>
              <a:ahLst/>
              <a:cxnLst/>
              <a:rect l="l" t="t" r="r" b="b"/>
              <a:pathLst>
                <a:path w="627558" h="2776081">
                  <a:moveTo>
                    <a:pt x="627558" y="0"/>
                  </a:moveTo>
                  <a:lnTo>
                    <a:pt x="627558" y="2661781"/>
                  </a:lnTo>
                  <a:lnTo>
                    <a:pt x="313779" y="2776081"/>
                  </a:lnTo>
                  <a:lnTo>
                    <a:pt x="0" y="2661781"/>
                  </a:lnTo>
                  <a:lnTo>
                    <a:pt x="0" y="0"/>
                  </a:lnTo>
                  <a:lnTo>
                    <a:pt x="627558" y="0"/>
                  </a:lnTo>
                  <a:close/>
                </a:path>
              </a:pathLst>
            </a:custGeom>
            <a:solidFill>
              <a:srgbClr val="AFE6D9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57150"/>
              <a:ext cx="627558" cy="2718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 rot="-5400000">
            <a:off x="6848121" y="7824193"/>
            <a:ext cx="2295132" cy="1257497"/>
            <a:chOff x="0" y="0"/>
            <a:chExt cx="604479" cy="33119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04479" cy="331193"/>
            </a:xfrm>
            <a:custGeom>
              <a:avLst/>
              <a:gdLst/>
              <a:ahLst/>
              <a:cxnLst/>
              <a:rect l="l" t="t" r="r" b="b"/>
              <a:pathLst>
                <a:path w="604479" h="331193">
                  <a:moveTo>
                    <a:pt x="203200" y="0"/>
                  </a:moveTo>
                  <a:lnTo>
                    <a:pt x="604479" y="0"/>
                  </a:lnTo>
                  <a:lnTo>
                    <a:pt x="401279" y="331193"/>
                  </a:lnTo>
                  <a:lnTo>
                    <a:pt x="0" y="33119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1CC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01600" y="-57150"/>
              <a:ext cx="401279" cy="38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 rot="-5400000">
            <a:off x="6848121" y="6115963"/>
            <a:ext cx="2295132" cy="1257497"/>
            <a:chOff x="0" y="0"/>
            <a:chExt cx="604479" cy="33119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04479" cy="331193"/>
            </a:xfrm>
            <a:custGeom>
              <a:avLst/>
              <a:gdLst/>
              <a:ahLst/>
              <a:cxnLst/>
              <a:rect l="l" t="t" r="r" b="b"/>
              <a:pathLst>
                <a:path w="604479" h="331193">
                  <a:moveTo>
                    <a:pt x="203200" y="0"/>
                  </a:moveTo>
                  <a:lnTo>
                    <a:pt x="604479" y="0"/>
                  </a:lnTo>
                  <a:lnTo>
                    <a:pt x="401279" y="331193"/>
                  </a:lnTo>
                  <a:lnTo>
                    <a:pt x="0" y="33119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3E5FA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01600" y="-57150"/>
              <a:ext cx="401279" cy="38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 rot="-5400000">
            <a:off x="6848121" y="4407733"/>
            <a:ext cx="2295132" cy="1257497"/>
            <a:chOff x="0" y="0"/>
            <a:chExt cx="604479" cy="331193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04479" cy="331193"/>
            </a:xfrm>
            <a:custGeom>
              <a:avLst/>
              <a:gdLst/>
              <a:ahLst/>
              <a:cxnLst/>
              <a:rect l="l" t="t" r="r" b="b"/>
              <a:pathLst>
                <a:path w="604479" h="331193">
                  <a:moveTo>
                    <a:pt x="203200" y="0"/>
                  </a:moveTo>
                  <a:lnTo>
                    <a:pt x="604479" y="0"/>
                  </a:lnTo>
                  <a:lnTo>
                    <a:pt x="401279" y="331193"/>
                  </a:lnTo>
                  <a:lnTo>
                    <a:pt x="0" y="33119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FBFEC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01600" y="-57150"/>
              <a:ext cx="401279" cy="38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 rot="-5400000">
            <a:off x="6848121" y="2699504"/>
            <a:ext cx="2295132" cy="1257497"/>
            <a:chOff x="0" y="0"/>
            <a:chExt cx="604479" cy="331193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04479" cy="331193"/>
            </a:xfrm>
            <a:custGeom>
              <a:avLst/>
              <a:gdLst/>
              <a:ahLst/>
              <a:cxnLst/>
              <a:rect l="l" t="t" r="r" b="b"/>
              <a:pathLst>
                <a:path w="604479" h="331193">
                  <a:moveTo>
                    <a:pt x="203200" y="0"/>
                  </a:moveTo>
                  <a:lnTo>
                    <a:pt x="604479" y="0"/>
                  </a:lnTo>
                  <a:lnTo>
                    <a:pt x="401279" y="331193"/>
                  </a:lnTo>
                  <a:lnTo>
                    <a:pt x="0" y="33119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FE6D9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01600" y="-57150"/>
              <a:ext cx="401279" cy="38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 rot="5400000">
            <a:off x="6093619" y="2416930"/>
            <a:ext cx="1524000" cy="1058022"/>
          </a:xfrm>
          <a:custGeom>
            <a:avLst/>
            <a:gdLst/>
            <a:ahLst/>
            <a:cxnLst/>
            <a:rect l="l" t="t" r="r" b="b"/>
            <a:pathLst>
              <a:path w="1524000" h="1058022">
                <a:moveTo>
                  <a:pt x="0" y="0"/>
                </a:moveTo>
                <a:lnTo>
                  <a:pt x="1524000" y="0"/>
                </a:lnTo>
                <a:lnTo>
                  <a:pt x="1524000" y="1058022"/>
                </a:lnTo>
                <a:lnTo>
                  <a:pt x="0" y="1058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218054" t="-101283" r="-215670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7" name="Freeform 47"/>
          <p:cNvSpPr/>
          <p:nvPr/>
        </p:nvSpPr>
        <p:spPr>
          <a:xfrm rot="5400000">
            <a:off x="6093619" y="4125160"/>
            <a:ext cx="1524000" cy="1058022"/>
          </a:xfrm>
          <a:custGeom>
            <a:avLst/>
            <a:gdLst/>
            <a:ahLst/>
            <a:cxnLst/>
            <a:rect l="l" t="t" r="r" b="b"/>
            <a:pathLst>
              <a:path w="1524000" h="1058022">
                <a:moveTo>
                  <a:pt x="0" y="0"/>
                </a:moveTo>
                <a:lnTo>
                  <a:pt x="1524000" y="0"/>
                </a:lnTo>
                <a:lnTo>
                  <a:pt x="1524000" y="1058022"/>
                </a:lnTo>
                <a:lnTo>
                  <a:pt x="0" y="1058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218054" t="-101283" r="-215670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8" name="Freeform 48"/>
          <p:cNvSpPr/>
          <p:nvPr/>
        </p:nvSpPr>
        <p:spPr>
          <a:xfrm rot="5400000">
            <a:off x="6093619" y="5833389"/>
            <a:ext cx="1524000" cy="1058022"/>
          </a:xfrm>
          <a:custGeom>
            <a:avLst/>
            <a:gdLst/>
            <a:ahLst/>
            <a:cxnLst/>
            <a:rect l="l" t="t" r="r" b="b"/>
            <a:pathLst>
              <a:path w="1524000" h="1058022">
                <a:moveTo>
                  <a:pt x="0" y="0"/>
                </a:moveTo>
                <a:lnTo>
                  <a:pt x="1524000" y="0"/>
                </a:lnTo>
                <a:lnTo>
                  <a:pt x="1524000" y="1058022"/>
                </a:lnTo>
                <a:lnTo>
                  <a:pt x="0" y="1058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218054" t="-101283" r="-215670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9" name="Freeform 49"/>
          <p:cNvSpPr/>
          <p:nvPr/>
        </p:nvSpPr>
        <p:spPr>
          <a:xfrm rot="5400000">
            <a:off x="6093619" y="7541619"/>
            <a:ext cx="1524000" cy="1058022"/>
          </a:xfrm>
          <a:custGeom>
            <a:avLst/>
            <a:gdLst/>
            <a:ahLst/>
            <a:cxnLst/>
            <a:rect l="l" t="t" r="r" b="b"/>
            <a:pathLst>
              <a:path w="1524000" h="1058022">
                <a:moveTo>
                  <a:pt x="0" y="0"/>
                </a:moveTo>
                <a:lnTo>
                  <a:pt x="1524000" y="0"/>
                </a:lnTo>
                <a:lnTo>
                  <a:pt x="1524000" y="1058022"/>
                </a:lnTo>
                <a:lnTo>
                  <a:pt x="0" y="1058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218054" t="-101283" r="-215670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50" name="Group 50"/>
          <p:cNvGrpSpPr/>
          <p:nvPr/>
        </p:nvGrpSpPr>
        <p:grpSpPr>
          <a:xfrm rot="-5400000">
            <a:off x="12357676" y="-815623"/>
            <a:ext cx="1524000" cy="9047127"/>
            <a:chOff x="0" y="0"/>
            <a:chExt cx="627558" cy="3725459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27558" cy="3725459"/>
            </a:xfrm>
            <a:custGeom>
              <a:avLst/>
              <a:gdLst/>
              <a:ahLst/>
              <a:cxnLst/>
              <a:rect l="l" t="t" r="r" b="b"/>
              <a:pathLst>
                <a:path w="627558" h="3725459">
                  <a:moveTo>
                    <a:pt x="627558" y="0"/>
                  </a:moveTo>
                  <a:lnTo>
                    <a:pt x="627558" y="3611159"/>
                  </a:lnTo>
                  <a:lnTo>
                    <a:pt x="313779" y="3725459"/>
                  </a:lnTo>
                  <a:lnTo>
                    <a:pt x="0" y="3611159"/>
                  </a:lnTo>
                  <a:lnTo>
                    <a:pt x="0" y="0"/>
                  </a:lnTo>
                  <a:lnTo>
                    <a:pt x="6275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57150"/>
              <a:ext cx="627558" cy="3668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 rot="-5400000">
            <a:off x="12357676" y="-815623"/>
            <a:ext cx="1524000" cy="9047127"/>
            <a:chOff x="0" y="0"/>
            <a:chExt cx="627558" cy="3725459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627558" cy="3725459"/>
            </a:xfrm>
            <a:custGeom>
              <a:avLst/>
              <a:gdLst/>
              <a:ahLst/>
              <a:cxnLst/>
              <a:rect l="l" t="t" r="r" b="b"/>
              <a:pathLst>
                <a:path w="627558" h="3725459">
                  <a:moveTo>
                    <a:pt x="627558" y="0"/>
                  </a:moveTo>
                  <a:lnTo>
                    <a:pt x="627558" y="3611159"/>
                  </a:lnTo>
                  <a:lnTo>
                    <a:pt x="313779" y="3725459"/>
                  </a:lnTo>
                  <a:lnTo>
                    <a:pt x="0" y="3611159"/>
                  </a:lnTo>
                  <a:lnTo>
                    <a:pt x="0" y="0"/>
                  </a:lnTo>
                  <a:lnTo>
                    <a:pt x="627558" y="0"/>
                  </a:lnTo>
                  <a:close/>
                </a:path>
              </a:pathLst>
            </a:custGeom>
            <a:solidFill>
              <a:srgbClr val="AFE6D9">
                <a:alpha val="41961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57150"/>
              <a:ext cx="627558" cy="3668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1023589" y="2614186"/>
            <a:ext cx="2647626" cy="1045986"/>
            <a:chOff x="-72771" y="479514"/>
            <a:chExt cx="3530167" cy="1394648"/>
          </a:xfrm>
        </p:grpSpPr>
        <p:sp>
          <p:nvSpPr>
            <p:cNvPr id="57" name="TextBox 57"/>
            <p:cNvSpPr txBox="1"/>
            <p:nvPr/>
          </p:nvSpPr>
          <p:spPr>
            <a:xfrm>
              <a:off x="-59123" y="479514"/>
              <a:ext cx="3464743" cy="675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843"/>
                </a:lnSpc>
              </a:pPr>
              <a:r>
                <a:rPr lang="en-US" sz="4800" b="1" spc="-358" dirty="0" err="1">
                  <a:solidFill>
                    <a:srgbClr val="364FAB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คณะมนตรี</a:t>
              </a:r>
              <a:endParaRPr lang="en-US" sz="4800" b="1" spc="-358" dirty="0">
                <a:solidFill>
                  <a:srgbClr val="364FAB"/>
                </a:solidFill>
                <a:latin typeface="Public Sans 2 Bold"/>
                <a:ea typeface="Public Sans 2 Bold"/>
                <a:cs typeface="Public Sans 2 Bold"/>
                <a:sym typeface="Public Sans 2 Bold"/>
              </a:endParaRP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-72771" y="1203067"/>
              <a:ext cx="2953546" cy="671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30"/>
                </a:lnSpc>
              </a:pPr>
              <a:r>
                <a:rPr lang="en-US" sz="2284" b="1" dirty="0">
                  <a:latin typeface="Public Sans 2 Bold"/>
                  <a:ea typeface="Public Sans 2 Bold"/>
                  <a:cs typeface="Public Sans 2 Bold"/>
                  <a:sym typeface="Public Sans 2 Bold"/>
                </a:rPr>
                <a:t>MEMBER ONLY</a:t>
              </a:r>
            </a:p>
            <a:p>
              <a:pPr algn="just">
                <a:lnSpc>
                  <a:spcPts val="1504"/>
                </a:lnSpc>
              </a:pPr>
              <a:endParaRPr lang="en-US" sz="2284" b="1" dirty="0">
                <a:solidFill>
                  <a:srgbClr val="FFFFFF"/>
                </a:solidFill>
                <a:latin typeface="Public Sans 2 Bold"/>
                <a:ea typeface="Public Sans 2 Bold"/>
                <a:cs typeface="Public Sans 2 Bold"/>
                <a:sym typeface="Public Sans 2 Bold"/>
              </a:endParaRPr>
            </a:p>
          </p:txBody>
        </p:sp>
        <p:sp>
          <p:nvSpPr>
            <p:cNvPr id="59" name="Freeform 59"/>
            <p:cNvSpPr/>
            <p:nvPr/>
          </p:nvSpPr>
          <p:spPr>
            <a:xfrm>
              <a:off x="2880775" y="1130721"/>
              <a:ext cx="576621" cy="559992"/>
            </a:xfrm>
            <a:custGeom>
              <a:avLst/>
              <a:gdLst/>
              <a:ahLst/>
              <a:cxnLst/>
              <a:rect l="l" t="t" r="r" b="b"/>
              <a:pathLst>
                <a:path w="616417" h="616417">
                  <a:moveTo>
                    <a:pt x="0" y="0"/>
                  </a:moveTo>
                  <a:lnTo>
                    <a:pt x="616417" y="0"/>
                  </a:lnTo>
                  <a:lnTo>
                    <a:pt x="616417" y="616417"/>
                  </a:lnTo>
                  <a:lnTo>
                    <a:pt x="0" y="616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dirty="0"/>
            </a:p>
          </p:txBody>
        </p:sp>
      </p:grpSp>
      <p:sp>
        <p:nvSpPr>
          <p:cNvPr id="60" name="Freeform 60"/>
          <p:cNvSpPr/>
          <p:nvPr/>
        </p:nvSpPr>
        <p:spPr>
          <a:xfrm>
            <a:off x="4231399" y="5861866"/>
            <a:ext cx="1052749" cy="1001069"/>
          </a:xfrm>
          <a:custGeom>
            <a:avLst/>
            <a:gdLst/>
            <a:ahLst/>
            <a:cxnLst/>
            <a:rect l="l" t="t" r="r" b="b"/>
            <a:pathLst>
              <a:path w="1052749" h="1001069">
                <a:moveTo>
                  <a:pt x="0" y="0"/>
                </a:moveTo>
                <a:lnTo>
                  <a:pt x="1052749" y="0"/>
                </a:lnTo>
                <a:lnTo>
                  <a:pt x="1052749" y="1001069"/>
                </a:lnTo>
                <a:lnTo>
                  <a:pt x="0" y="1001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61" name="Group 61"/>
          <p:cNvGrpSpPr/>
          <p:nvPr/>
        </p:nvGrpSpPr>
        <p:grpSpPr>
          <a:xfrm>
            <a:off x="1468245" y="4660048"/>
            <a:ext cx="2320194" cy="794064"/>
            <a:chOff x="0" y="0"/>
            <a:chExt cx="3093592" cy="1058753"/>
          </a:xfrm>
        </p:grpSpPr>
        <p:sp>
          <p:nvSpPr>
            <p:cNvPr id="62" name="Freeform 62"/>
            <p:cNvSpPr/>
            <p:nvPr/>
          </p:nvSpPr>
          <p:spPr>
            <a:xfrm>
              <a:off x="0" y="437822"/>
              <a:ext cx="405398" cy="351682"/>
            </a:xfrm>
            <a:custGeom>
              <a:avLst/>
              <a:gdLst/>
              <a:ahLst/>
              <a:cxnLst/>
              <a:rect l="l" t="t" r="r" b="b"/>
              <a:pathLst>
                <a:path w="405398" h="351682">
                  <a:moveTo>
                    <a:pt x="0" y="0"/>
                  </a:moveTo>
                  <a:lnTo>
                    <a:pt x="405398" y="0"/>
                  </a:lnTo>
                  <a:lnTo>
                    <a:pt x="405398" y="351683"/>
                  </a:lnTo>
                  <a:lnTo>
                    <a:pt x="0" y="351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63" name="Freeform 63"/>
            <p:cNvSpPr/>
            <p:nvPr/>
          </p:nvSpPr>
          <p:spPr>
            <a:xfrm>
              <a:off x="0" y="0"/>
              <a:ext cx="360254" cy="387891"/>
            </a:xfrm>
            <a:custGeom>
              <a:avLst/>
              <a:gdLst/>
              <a:ahLst/>
              <a:cxnLst/>
              <a:rect l="l" t="t" r="r" b="b"/>
              <a:pathLst>
                <a:path w="360254" h="387891">
                  <a:moveTo>
                    <a:pt x="0" y="0"/>
                  </a:moveTo>
                  <a:lnTo>
                    <a:pt x="360254" y="0"/>
                  </a:lnTo>
                  <a:lnTo>
                    <a:pt x="360254" y="387891"/>
                  </a:lnTo>
                  <a:lnTo>
                    <a:pt x="0" y="387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435460" y="42491"/>
              <a:ext cx="2658132" cy="1016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190"/>
                </a:lnSpc>
              </a:pPr>
              <a:r>
                <a:rPr lang="en-US" sz="2147" b="1" dirty="0">
                  <a:latin typeface="Public Sans 2 Bold"/>
                  <a:ea typeface="Public Sans 2 Bold"/>
                  <a:cs typeface="Public Sans 2 Bold"/>
                  <a:sym typeface="Public Sans 2 Bold"/>
                </a:rPr>
                <a:t>MEMBER,</a:t>
              </a:r>
            </a:p>
            <a:p>
              <a:pPr algn="just">
                <a:lnSpc>
                  <a:spcPts val="2190"/>
                </a:lnSpc>
              </a:pPr>
              <a:r>
                <a:rPr lang="en-US" sz="2147" b="1" dirty="0">
                  <a:latin typeface="Public Sans 2 Bold"/>
                  <a:ea typeface="Public Sans 2 Bold"/>
                  <a:cs typeface="Public Sans 2 Bold"/>
                  <a:sym typeface="Public Sans 2 Bold"/>
                </a:rPr>
                <a:t>Non-Member</a:t>
              </a:r>
            </a:p>
            <a:p>
              <a:pPr algn="just">
                <a:lnSpc>
                  <a:spcPts val="1414"/>
                </a:lnSpc>
              </a:pPr>
              <a:endParaRPr lang="en-US" sz="2147" b="1" dirty="0">
                <a:solidFill>
                  <a:srgbClr val="FFFFFF"/>
                </a:solidFill>
                <a:latin typeface="Public Sans 2 Bold"/>
                <a:ea typeface="Public Sans 2 Bold"/>
                <a:cs typeface="Public Sans 2 Bold"/>
                <a:sym typeface="Public Sans 2 Bold"/>
              </a:endParaRP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320631" y="209673"/>
            <a:ext cx="3216244" cy="817337"/>
            <a:chOff x="0" y="0"/>
            <a:chExt cx="4288326" cy="1089783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634674" cy="1089783"/>
            </a:xfrm>
            <a:custGeom>
              <a:avLst/>
              <a:gdLst/>
              <a:ahLst/>
              <a:cxnLst/>
              <a:rect l="l" t="t" r="r" b="b"/>
              <a:pathLst>
                <a:path w="1634674" h="1089783">
                  <a:moveTo>
                    <a:pt x="0" y="0"/>
                  </a:moveTo>
                  <a:lnTo>
                    <a:pt x="1634674" y="0"/>
                  </a:lnTo>
                  <a:lnTo>
                    <a:pt x="1634674" y="1089783"/>
                  </a:lnTo>
                  <a:lnTo>
                    <a:pt x="0" y="1089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303582" y="324421"/>
              <a:ext cx="2984744" cy="40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  <a:spcBef>
                  <a:spcPct val="0"/>
                </a:spcBef>
              </a:pPr>
              <a:r>
                <a:rPr lang="en-US" sz="1818" b="1" i="1">
                  <a:solidFill>
                    <a:srgbClr val="6893BF"/>
                  </a:solidFill>
                  <a:latin typeface="Public Sans 2 Bold Italics"/>
                  <a:ea typeface="Public Sans 2 Bold Italics"/>
                  <a:cs typeface="Public Sans 2 Bold Italics"/>
                  <a:sym typeface="Public Sans 2 Bold Italics"/>
                </a:rPr>
                <a:t>NESDC</a:t>
              </a:r>
            </a:p>
          </p:txBody>
        </p:sp>
      </p:grpSp>
      <p:sp>
        <p:nvSpPr>
          <p:cNvPr id="68" name="Freeform 68"/>
          <p:cNvSpPr/>
          <p:nvPr/>
        </p:nvSpPr>
        <p:spPr>
          <a:xfrm>
            <a:off x="5338771" y="7429933"/>
            <a:ext cx="1840371" cy="640697"/>
          </a:xfrm>
          <a:custGeom>
            <a:avLst/>
            <a:gdLst/>
            <a:ahLst/>
            <a:cxnLst/>
            <a:rect l="l" t="t" r="r" b="b"/>
            <a:pathLst>
              <a:path w="1840371" h="640697">
                <a:moveTo>
                  <a:pt x="0" y="0"/>
                </a:moveTo>
                <a:lnTo>
                  <a:pt x="1840371" y="0"/>
                </a:lnTo>
                <a:lnTo>
                  <a:pt x="1840371" y="640697"/>
                </a:lnTo>
                <a:lnTo>
                  <a:pt x="0" y="640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9" name="Freeform 69"/>
          <p:cNvSpPr/>
          <p:nvPr/>
        </p:nvSpPr>
        <p:spPr>
          <a:xfrm>
            <a:off x="5459893" y="8121740"/>
            <a:ext cx="1733430" cy="662403"/>
          </a:xfrm>
          <a:custGeom>
            <a:avLst/>
            <a:gdLst/>
            <a:ahLst/>
            <a:cxnLst/>
            <a:rect l="l" t="t" r="r" b="b"/>
            <a:pathLst>
              <a:path w="1733430" h="662403">
                <a:moveTo>
                  <a:pt x="0" y="0"/>
                </a:moveTo>
                <a:lnTo>
                  <a:pt x="1733430" y="0"/>
                </a:lnTo>
                <a:lnTo>
                  <a:pt x="1733430" y="662403"/>
                </a:lnTo>
                <a:lnTo>
                  <a:pt x="0" y="6624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0" name="Freeform 70"/>
          <p:cNvSpPr/>
          <p:nvPr/>
        </p:nvSpPr>
        <p:spPr>
          <a:xfrm>
            <a:off x="7577087" y="2913838"/>
            <a:ext cx="837201" cy="828829"/>
          </a:xfrm>
          <a:custGeom>
            <a:avLst/>
            <a:gdLst/>
            <a:ahLst/>
            <a:cxnLst/>
            <a:rect l="l" t="t" r="r" b="b"/>
            <a:pathLst>
              <a:path w="837201" h="828829">
                <a:moveTo>
                  <a:pt x="0" y="0"/>
                </a:moveTo>
                <a:lnTo>
                  <a:pt x="837201" y="0"/>
                </a:lnTo>
                <a:lnTo>
                  <a:pt x="837201" y="828829"/>
                </a:lnTo>
                <a:lnTo>
                  <a:pt x="0" y="8288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1" name="Freeform 71"/>
          <p:cNvSpPr/>
          <p:nvPr/>
        </p:nvSpPr>
        <p:spPr>
          <a:xfrm>
            <a:off x="7614757" y="6481780"/>
            <a:ext cx="761860" cy="756320"/>
          </a:xfrm>
          <a:custGeom>
            <a:avLst/>
            <a:gdLst/>
            <a:ahLst/>
            <a:cxnLst/>
            <a:rect l="l" t="t" r="r" b="b"/>
            <a:pathLst>
              <a:path w="761860" h="756320">
                <a:moveTo>
                  <a:pt x="0" y="0"/>
                </a:moveTo>
                <a:lnTo>
                  <a:pt x="761861" y="0"/>
                </a:lnTo>
                <a:lnTo>
                  <a:pt x="761861" y="756320"/>
                </a:lnTo>
                <a:lnTo>
                  <a:pt x="0" y="7563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2" name="Freeform 72"/>
          <p:cNvSpPr/>
          <p:nvPr/>
        </p:nvSpPr>
        <p:spPr>
          <a:xfrm>
            <a:off x="7747181" y="4795718"/>
            <a:ext cx="497012" cy="695564"/>
          </a:xfrm>
          <a:custGeom>
            <a:avLst/>
            <a:gdLst/>
            <a:ahLst/>
            <a:cxnLst/>
            <a:rect l="l" t="t" r="r" b="b"/>
            <a:pathLst>
              <a:path w="497012" h="695564">
                <a:moveTo>
                  <a:pt x="0" y="0"/>
                </a:moveTo>
                <a:lnTo>
                  <a:pt x="497012" y="0"/>
                </a:lnTo>
                <a:lnTo>
                  <a:pt x="497012" y="695564"/>
                </a:lnTo>
                <a:lnTo>
                  <a:pt x="0" y="69556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3" name="Freeform 73"/>
          <p:cNvSpPr/>
          <p:nvPr/>
        </p:nvSpPr>
        <p:spPr>
          <a:xfrm>
            <a:off x="7538137" y="8049725"/>
            <a:ext cx="915101" cy="806432"/>
          </a:xfrm>
          <a:custGeom>
            <a:avLst/>
            <a:gdLst/>
            <a:ahLst/>
            <a:cxnLst/>
            <a:rect l="l" t="t" r="r" b="b"/>
            <a:pathLst>
              <a:path w="915101" h="806432">
                <a:moveTo>
                  <a:pt x="0" y="0"/>
                </a:moveTo>
                <a:lnTo>
                  <a:pt x="915101" y="0"/>
                </a:lnTo>
                <a:lnTo>
                  <a:pt x="915101" y="806433"/>
                </a:lnTo>
                <a:lnTo>
                  <a:pt x="0" y="80643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74" name="Group 74"/>
          <p:cNvGrpSpPr/>
          <p:nvPr/>
        </p:nvGrpSpPr>
        <p:grpSpPr>
          <a:xfrm>
            <a:off x="643031" y="9588327"/>
            <a:ext cx="2151110" cy="303811"/>
            <a:chOff x="0" y="0"/>
            <a:chExt cx="2868147" cy="405082"/>
          </a:xfrm>
        </p:grpSpPr>
        <p:sp>
          <p:nvSpPr>
            <p:cNvPr id="75" name="TextBox 75"/>
            <p:cNvSpPr txBox="1"/>
            <p:nvPr/>
          </p:nvSpPr>
          <p:spPr>
            <a:xfrm>
              <a:off x="0" y="9194"/>
              <a:ext cx="2142869" cy="367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117"/>
                </a:lnSpc>
              </a:pPr>
              <a:r>
                <a:rPr lang="en-US" sz="1764">
                  <a:solidFill>
                    <a:srgbClr val="0F4983"/>
                  </a:solidFill>
                  <a:latin typeface="Public Sans 2"/>
                  <a:ea typeface="Public Sans 2"/>
                  <a:cs typeface="Public Sans 2"/>
                  <a:sym typeface="Public Sans 2"/>
                </a:rPr>
                <a:t>Source: </a:t>
              </a:r>
            </a:p>
          </p:txBody>
        </p:sp>
        <p:sp>
          <p:nvSpPr>
            <p:cNvPr id="76" name="Freeform 76"/>
            <p:cNvSpPr/>
            <p:nvPr/>
          </p:nvSpPr>
          <p:spPr>
            <a:xfrm>
              <a:off x="1129411" y="0"/>
              <a:ext cx="1738736" cy="405082"/>
            </a:xfrm>
            <a:custGeom>
              <a:avLst/>
              <a:gdLst/>
              <a:ahLst/>
              <a:cxnLst/>
              <a:rect l="l" t="t" r="r" b="b"/>
              <a:pathLst>
                <a:path w="1738736" h="405082">
                  <a:moveTo>
                    <a:pt x="0" y="0"/>
                  </a:moveTo>
                  <a:lnTo>
                    <a:pt x="1738736" y="0"/>
                  </a:lnTo>
                  <a:lnTo>
                    <a:pt x="1738736" y="405082"/>
                  </a:lnTo>
                  <a:lnTo>
                    <a:pt x="0" y="40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t="-9453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77" name="TextBox 77"/>
          <p:cNvSpPr txBox="1"/>
          <p:nvPr/>
        </p:nvSpPr>
        <p:spPr>
          <a:xfrm>
            <a:off x="8734999" y="3193908"/>
            <a:ext cx="8460395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b="1" dirty="0" err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คณะมนตรี</a:t>
            </a:r>
            <a:r>
              <a:rPr lang="en-US" sz="1899" b="1" dirty="0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(Council)</a:t>
            </a:r>
            <a:r>
              <a:rPr lang="en-US" sz="1899" dirty="0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ประกอบด้วยผู้แทนจากประเทศสมาชิก</a:t>
            </a:r>
            <a:r>
              <a:rPr lang="en-US" sz="1899" dirty="0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และผู้แทนจากสหภาพยุโรปและมีเลขาธิการ</a:t>
            </a:r>
            <a:r>
              <a:rPr lang="en-US" sz="1899" dirty="0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 OECD </a:t>
            </a:r>
            <a:r>
              <a:rPr lang="en-US" sz="1899" dirty="0" err="1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เป็นประธาน</a:t>
            </a:r>
            <a:r>
              <a:rPr lang="en-US" sz="1899" dirty="0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โดยคณะมนตรีทำหน้าที่กำกับดูแลและกำหนดทิศทางขององค์กร</a:t>
            </a:r>
            <a:r>
              <a:rPr lang="en-US" sz="1899" dirty="0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โดยใช้กลไกการตัดสินใจแบบฉันทามติ</a:t>
            </a:r>
            <a:endParaRPr lang="en-US" sz="1899" dirty="0">
              <a:solidFill>
                <a:srgbClr val="000000"/>
              </a:solidFill>
              <a:latin typeface="Public Sans 2"/>
              <a:ea typeface="Public Sans 2"/>
              <a:cs typeface="Public Sans 2"/>
              <a:sym typeface="Public Sans 2"/>
            </a:endParaRPr>
          </a:p>
        </p:txBody>
      </p:sp>
      <p:sp>
        <p:nvSpPr>
          <p:cNvPr id="78" name="TextBox 78"/>
          <p:cNvSpPr txBox="1"/>
          <p:nvPr/>
        </p:nvSpPr>
        <p:spPr>
          <a:xfrm>
            <a:off x="1948621" y="5876366"/>
            <a:ext cx="2893113" cy="1114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24"/>
              </a:lnSpc>
            </a:pPr>
            <a:r>
              <a:rPr lang="en-US" sz="4856" b="1" spc="-339">
                <a:solidFill>
                  <a:srgbClr val="364FAB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สำนักเลขาธิการ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513394" y="4122030"/>
            <a:ext cx="3158708" cy="52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4680" b="1" spc="-327">
                <a:solidFill>
                  <a:srgbClr val="364FAB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คณะกรรมการ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2358927" y="7657800"/>
            <a:ext cx="3100966" cy="9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6"/>
              </a:lnSpc>
            </a:pPr>
            <a:r>
              <a:rPr lang="en-US" sz="3863" b="1" spc="-270">
                <a:solidFill>
                  <a:srgbClr val="364FAB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ผู้กำหนดและออกแบบนโยบาย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8742686" y="6451767"/>
            <a:ext cx="7585965" cy="1309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1"/>
              </a:lnSpc>
            </a:pPr>
            <a:r>
              <a:rPr lang="en-US" sz="1865" b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สำนักเลขาธิการ (Secretariat) </a:t>
            </a:r>
            <a:r>
              <a:rPr lang="en-US" sz="1865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ประกอบด้วย</a:t>
            </a:r>
            <a:r>
              <a:rPr lang="en-US" sz="1865" b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ศูนย์อำนวยการ (Directorates) </a:t>
            </a:r>
          </a:p>
          <a:p>
            <a:pPr algn="l">
              <a:lnSpc>
                <a:spcPts val="2611"/>
              </a:lnSpc>
            </a:pPr>
            <a:r>
              <a:rPr lang="en-US" sz="1865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ที่มีผู้ปฏิบัติงานกว่า 3,300 คน ทำหน้าที่รวบรวมข้อมูลและนำเสนอผลการวิเคราะห์ </a:t>
            </a:r>
          </a:p>
          <a:p>
            <a:pPr algn="l">
              <a:lnSpc>
                <a:spcPts val="2611"/>
              </a:lnSpc>
            </a:pPr>
            <a:r>
              <a:rPr lang="en-US" sz="1865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พร้อมกับคำแนะนำเชิงนโยบายเพื่อประกอบการหารือของคณะกรรมการ</a:t>
            </a:r>
          </a:p>
          <a:p>
            <a:pPr algn="l">
              <a:lnSpc>
                <a:spcPts val="2611"/>
              </a:lnSpc>
            </a:pPr>
            <a:r>
              <a:rPr lang="en-US" sz="1865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ตามคำสั่งการของคณะมนตรี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8809323" y="4741328"/>
            <a:ext cx="8449977" cy="132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คณะกรรมการ (Committee) </a:t>
            </a:r>
            <a:r>
              <a:rPr lang="en-US" sz="1899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ประกอบด้วยคณะกรรมการย่อยกว่า 300 คณะ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ครอบคลุมทุกสาขา ทำหน้าที่ หารือ สร้างสรรค์ และทบทวนแนวนโยบาย รวมถึงผลกระทบ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จากการนำนโยบายไปปฏิบัติ พร้อมทั้งเผยแพร่องค์ความรู้ ประสบการณ์เชิงนโยบาย 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ผ่านการทำงานร่วมกับผู้เชี่ยวชาญ คณะทำงาน และศูนย์อำนวยการ 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8734999" y="8321220"/>
            <a:ext cx="7665901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ประกอบด้วยผู้แทนจาก</a:t>
            </a:r>
            <a:r>
              <a:rPr lang="en-US" sz="1899" b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ภาครัฐ ภาคธุรกิจ ภาคแรงงาน ภาคประชาสังคม </a:t>
            </a:r>
          </a:p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และภาควิชาการ</a:t>
            </a:r>
            <a:r>
              <a:rPr lang="en-US" sz="1899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 มาทำงานร่วมกันเพื่อให้ข้อเสนอแนะและแลกเปลี่ยน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ประเด็นต่าง ๆ กับสำนักเลขาธิการ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4324779" y="732223"/>
            <a:ext cx="9638442" cy="1143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1"/>
              </a:lnSpc>
            </a:pPr>
            <a:r>
              <a:rPr lang="en-US" sz="7630" b="1">
                <a:solidFill>
                  <a:srgbClr val="16599D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โครงสร้างของ OECD</a:t>
            </a:r>
          </a:p>
        </p:txBody>
      </p:sp>
      <p:grpSp>
        <p:nvGrpSpPr>
          <p:cNvPr id="85" name="Group 85"/>
          <p:cNvGrpSpPr/>
          <p:nvPr/>
        </p:nvGrpSpPr>
        <p:grpSpPr>
          <a:xfrm>
            <a:off x="17504815" y="9503815"/>
            <a:ext cx="816965" cy="816965"/>
            <a:chOff x="0" y="0"/>
            <a:chExt cx="1089286" cy="1089286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50955" y="-38929"/>
            <a:ext cx="14037046" cy="10475146"/>
          </a:xfrm>
          <a:custGeom>
            <a:avLst/>
            <a:gdLst/>
            <a:ahLst/>
            <a:cxnLst/>
            <a:rect l="l" t="t" r="r" b="b"/>
            <a:pathLst>
              <a:path w="14514773" h="10475146">
                <a:moveTo>
                  <a:pt x="0" y="0"/>
                </a:moveTo>
                <a:lnTo>
                  <a:pt x="14514773" y="0"/>
                </a:lnTo>
                <a:lnTo>
                  <a:pt x="14514773" y="10475145"/>
                </a:lnTo>
                <a:lnTo>
                  <a:pt x="0" y="10475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 t="-1701" b="-1701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800000">
            <a:off x="1126703" y="5659193"/>
            <a:ext cx="2354635" cy="2947899"/>
          </a:xfrm>
          <a:custGeom>
            <a:avLst/>
            <a:gdLst/>
            <a:ahLst/>
            <a:cxnLst/>
            <a:rect l="l" t="t" r="r" b="b"/>
            <a:pathLst>
              <a:path w="2354635" h="2947899">
                <a:moveTo>
                  <a:pt x="0" y="0"/>
                </a:moveTo>
                <a:lnTo>
                  <a:pt x="2354635" y="0"/>
                </a:lnTo>
                <a:lnTo>
                  <a:pt x="2354635" y="2947899"/>
                </a:lnTo>
                <a:lnTo>
                  <a:pt x="0" y="29478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AutoShape 4"/>
          <p:cNvSpPr/>
          <p:nvPr/>
        </p:nvSpPr>
        <p:spPr>
          <a:xfrm flipH="1">
            <a:off x="2304020" y="6202690"/>
            <a:ext cx="0" cy="370599"/>
          </a:xfrm>
          <a:prstGeom prst="line">
            <a:avLst/>
          </a:prstGeom>
          <a:ln w="19050" cap="flat">
            <a:solidFill>
              <a:srgbClr val="B7C9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>
            <a:off x="3831994" y="3254790"/>
            <a:ext cx="2354635" cy="2947899"/>
          </a:xfrm>
          <a:custGeom>
            <a:avLst/>
            <a:gdLst/>
            <a:ahLst/>
            <a:cxnLst/>
            <a:rect l="l" t="t" r="r" b="b"/>
            <a:pathLst>
              <a:path w="2354635" h="2947899">
                <a:moveTo>
                  <a:pt x="0" y="0"/>
                </a:moveTo>
                <a:lnTo>
                  <a:pt x="2354634" y="0"/>
                </a:lnTo>
                <a:lnTo>
                  <a:pt x="2354634" y="2947900"/>
                </a:lnTo>
                <a:lnTo>
                  <a:pt x="0" y="2947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>
            <a:off x="9272819" y="3254790"/>
            <a:ext cx="2354635" cy="2947899"/>
          </a:xfrm>
          <a:custGeom>
            <a:avLst/>
            <a:gdLst/>
            <a:ahLst/>
            <a:cxnLst/>
            <a:rect l="l" t="t" r="r" b="b"/>
            <a:pathLst>
              <a:path w="2354635" h="2947899">
                <a:moveTo>
                  <a:pt x="0" y="0"/>
                </a:moveTo>
                <a:lnTo>
                  <a:pt x="2354634" y="0"/>
                </a:lnTo>
                <a:lnTo>
                  <a:pt x="2354634" y="2947900"/>
                </a:lnTo>
                <a:lnTo>
                  <a:pt x="0" y="2947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>
            <a:off x="14807230" y="3254790"/>
            <a:ext cx="2354635" cy="2947899"/>
          </a:xfrm>
          <a:custGeom>
            <a:avLst/>
            <a:gdLst/>
            <a:ahLst/>
            <a:cxnLst/>
            <a:rect l="l" t="t" r="r" b="b"/>
            <a:pathLst>
              <a:path w="2354635" h="2947899">
                <a:moveTo>
                  <a:pt x="0" y="0"/>
                </a:moveTo>
                <a:lnTo>
                  <a:pt x="2354635" y="0"/>
                </a:lnTo>
                <a:lnTo>
                  <a:pt x="2354635" y="2947900"/>
                </a:lnTo>
                <a:lnTo>
                  <a:pt x="0" y="2947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AutoShape 8"/>
          <p:cNvSpPr/>
          <p:nvPr/>
        </p:nvSpPr>
        <p:spPr>
          <a:xfrm>
            <a:off x="5004864" y="5281550"/>
            <a:ext cx="0" cy="393478"/>
          </a:xfrm>
          <a:prstGeom prst="line">
            <a:avLst/>
          </a:prstGeom>
          <a:ln w="19050" cap="flat">
            <a:solidFill>
              <a:srgbClr val="B7C9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AutoShape 9"/>
          <p:cNvSpPr/>
          <p:nvPr/>
        </p:nvSpPr>
        <p:spPr>
          <a:xfrm>
            <a:off x="10450136" y="5281550"/>
            <a:ext cx="0" cy="393478"/>
          </a:xfrm>
          <a:prstGeom prst="line">
            <a:avLst/>
          </a:prstGeom>
          <a:ln w="19050" cap="flat">
            <a:solidFill>
              <a:srgbClr val="B7C9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0" name="AutoShape 10"/>
          <p:cNvSpPr/>
          <p:nvPr/>
        </p:nvSpPr>
        <p:spPr>
          <a:xfrm>
            <a:off x="15984548" y="5281550"/>
            <a:ext cx="0" cy="393478"/>
          </a:xfrm>
          <a:prstGeom prst="line">
            <a:avLst/>
          </a:prstGeom>
          <a:ln w="19050" cap="flat">
            <a:solidFill>
              <a:srgbClr val="0F498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 rot="-10800000">
            <a:off x="6524746" y="5659193"/>
            <a:ext cx="2354635" cy="2947899"/>
          </a:xfrm>
          <a:custGeom>
            <a:avLst/>
            <a:gdLst/>
            <a:ahLst/>
            <a:cxnLst/>
            <a:rect l="l" t="t" r="r" b="b"/>
            <a:pathLst>
              <a:path w="2354635" h="2947899">
                <a:moveTo>
                  <a:pt x="0" y="0"/>
                </a:moveTo>
                <a:lnTo>
                  <a:pt x="2354635" y="0"/>
                </a:lnTo>
                <a:lnTo>
                  <a:pt x="2354635" y="2947899"/>
                </a:lnTo>
                <a:lnTo>
                  <a:pt x="0" y="29478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Freeform 12"/>
          <p:cNvSpPr/>
          <p:nvPr/>
        </p:nvSpPr>
        <p:spPr>
          <a:xfrm rot="-10800000">
            <a:off x="11990312" y="5659193"/>
            <a:ext cx="2354635" cy="2947899"/>
          </a:xfrm>
          <a:custGeom>
            <a:avLst/>
            <a:gdLst/>
            <a:ahLst/>
            <a:cxnLst/>
            <a:rect l="l" t="t" r="r" b="b"/>
            <a:pathLst>
              <a:path w="2354635" h="2947899">
                <a:moveTo>
                  <a:pt x="0" y="0"/>
                </a:moveTo>
                <a:lnTo>
                  <a:pt x="2354635" y="0"/>
                </a:lnTo>
                <a:lnTo>
                  <a:pt x="2354635" y="2947899"/>
                </a:lnTo>
                <a:lnTo>
                  <a:pt x="0" y="29478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" name="AutoShape 13"/>
          <p:cNvSpPr/>
          <p:nvPr/>
        </p:nvSpPr>
        <p:spPr>
          <a:xfrm>
            <a:off x="7702064" y="6202690"/>
            <a:ext cx="0" cy="370599"/>
          </a:xfrm>
          <a:prstGeom prst="line">
            <a:avLst/>
          </a:prstGeom>
          <a:ln w="19050" cap="flat">
            <a:solidFill>
              <a:srgbClr val="B7C9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4" name="AutoShape 14"/>
          <p:cNvSpPr/>
          <p:nvPr/>
        </p:nvSpPr>
        <p:spPr>
          <a:xfrm>
            <a:off x="13167630" y="6202690"/>
            <a:ext cx="0" cy="370599"/>
          </a:xfrm>
          <a:prstGeom prst="line">
            <a:avLst/>
          </a:prstGeom>
          <a:ln w="19050" cap="flat">
            <a:solidFill>
              <a:srgbClr val="D7E6F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15" name="Group 15"/>
          <p:cNvGrpSpPr/>
          <p:nvPr/>
        </p:nvGrpSpPr>
        <p:grpSpPr>
          <a:xfrm>
            <a:off x="1910457" y="1192200"/>
            <a:ext cx="14734098" cy="1242975"/>
            <a:chOff x="-62571" y="97813"/>
            <a:chExt cx="19645465" cy="1657300"/>
          </a:xfrm>
        </p:grpSpPr>
        <p:sp>
          <p:nvSpPr>
            <p:cNvPr id="16" name="Freeform 16"/>
            <p:cNvSpPr/>
            <p:nvPr/>
          </p:nvSpPr>
          <p:spPr>
            <a:xfrm>
              <a:off x="14683359" y="97813"/>
              <a:ext cx="4899535" cy="1249382"/>
            </a:xfrm>
            <a:custGeom>
              <a:avLst/>
              <a:gdLst/>
              <a:ahLst/>
              <a:cxnLst/>
              <a:rect l="l" t="t" r="r" b="b"/>
              <a:pathLst>
                <a:path w="4899535" h="1249381">
                  <a:moveTo>
                    <a:pt x="0" y="0"/>
                  </a:moveTo>
                  <a:lnTo>
                    <a:pt x="4899535" y="0"/>
                  </a:lnTo>
                  <a:lnTo>
                    <a:pt x="4899535" y="1249381"/>
                  </a:lnTo>
                  <a:lnTo>
                    <a:pt x="0" y="1249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-62571" y="212126"/>
              <a:ext cx="17865871" cy="1542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7961"/>
                </a:lnSpc>
              </a:pPr>
              <a:r>
                <a:rPr lang="en-US" sz="7200" b="1" i="1" dirty="0" err="1">
                  <a:solidFill>
                    <a:srgbClr val="0F4983"/>
                  </a:solidFill>
                  <a:latin typeface="Public Sans 1 Bold Italics"/>
                  <a:ea typeface="Public Sans 1 Bold Italics"/>
                  <a:cs typeface="Public Sans 1 Bold Italics"/>
                  <a:sym typeface="Public Sans 1 Bold Italics"/>
                </a:rPr>
                <a:t>ความสัมพันธ์ระหว่างไทยกับ</a:t>
              </a:r>
              <a:r>
                <a:rPr lang="en-US" sz="7200" b="1" i="1" dirty="0">
                  <a:solidFill>
                    <a:srgbClr val="0F4983"/>
                  </a:solidFill>
                  <a:latin typeface="Public Sans 1 Bold Italics"/>
                  <a:ea typeface="Public Sans 1 Bold Italics"/>
                  <a:cs typeface="Public Sans 1 Bold Italics"/>
                  <a:sym typeface="Public Sans 1 Bold Italics"/>
                </a:rPr>
                <a:t>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20631" y="209673"/>
            <a:ext cx="3216244" cy="817337"/>
            <a:chOff x="0" y="0"/>
            <a:chExt cx="4288326" cy="10897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34674" cy="1089783"/>
            </a:xfrm>
            <a:custGeom>
              <a:avLst/>
              <a:gdLst/>
              <a:ahLst/>
              <a:cxnLst/>
              <a:rect l="l" t="t" r="r" b="b"/>
              <a:pathLst>
                <a:path w="1634674" h="1089783">
                  <a:moveTo>
                    <a:pt x="0" y="0"/>
                  </a:moveTo>
                  <a:lnTo>
                    <a:pt x="1634674" y="0"/>
                  </a:lnTo>
                  <a:lnTo>
                    <a:pt x="1634674" y="1089783"/>
                  </a:lnTo>
                  <a:lnTo>
                    <a:pt x="0" y="1089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303582" y="324421"/>
              <a:ext cx="2984744" cy="40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  <a:spcBef>
                  <a:spcPct val="0"/>
                </a:spcBef>
              </a:pPr>
              <a:r>
                <a:rPr lang="en-US" sz="1818" b="1" i="1">
                  <a:solidFill>
                    <a:srgbClr val="6893BF"/>
                  </a:solidFill>
                  <a:latin typeface="Public Sans 2 Bold Italics"/>
                  <a:ea typeface="Public Sans 2 Bold Italics"/>
                  <a:cs typeface="Public Sans 2 Bold Italics"/>
                  <a:sym typeface="Public Sans 2 Bold Italics"/>
                </a:rPr>
                <a:t>NESDC</a:t>
              </a:r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2046133" y="2621782"/>
            <a:ext cx="2194994" cy="1380618"/>
            <a:chOff x="0" y="0"/>
            <a:chExt cx="3594908" cy="226114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594862" cy="2261108"/>
            </a:xfrm>
            <a:custGeom>
              <a:avLst/>
              <a:gdLst/>
              <a:ahLst/>
              <a:cxnLst/>
              <a:rect l="l" t="t" r="r" b="b"/>
              <a:pathLst>
                <a:path w="3594862" h="2261108">
                  <a:moveTo>
                    <a:pt x="0" y="0"/>
                  </a:moveTo>
                  <a:lnTo>
                    <a:pt x="3594862" y="0"/>
                  </a:lnTo>
                  <a:lnTo>
                    <a:pt x="3594862" y="2261108"/>
                  </a:lnTo>
                  <a:lnTo>
                    <a:pt x="0" y="226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2995" r="-1" b="-2997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4964072" y="8018863"/>
            <a:ext cx="2079297" cy="1354130"/>
            <a:chOff x="0" y="0"/>
            <a:chExt cx="3141126" cy="20456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141091" cy="2045589"/>
            </a:xfrm>
            <a:custGeom>
              <a:avLst/>
              <a:gdLst/>
              <a:ahLst/>
              <a:cxnLst/>
              <a:rect l="l" t="t" r="r" b="b"/>
              <a:pathLst>
                <a:path w="3141091" h="2045589">
                  <a:moveTo>
                    <a:pt x="0" y="0"/>
                  </a:moveTo>
                  <a:lnTo>
                    <a:pt x="3141091" y="0"/>
                  </a:lnTo>
                  <a:lnTo>
                    <a:pt x="3141091" y="2045589"/>
                  </a:lnTo>
                  <a:lnTo>
                    <a:pt x="0" y="2045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7888" r="-7889" b="-2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5" name="Freeform 25"/>
          <p:cNvSpPr/>
          <p:nvPr/>
        </p:nvSpPr>
        <p:spPr>
          <a:xfrm>
            <a:off x="1279507" y="6826793"/>
            <a:ext cx="2157254" cy="1612547"/>
          </a:xfrm>
          <a:custGeom>
            <a:avLst/>
            <a:gdLst/>
            <a:ahLst/>
            <a:cxnLst/>
            <a:rect l="l" t="t" r="r" b="b"/>
            <a:pathLst>
              <a:path w="2157254" h="1612547">
                <a:moveTo>
                  <a:pt x="0" y="0"/>
                </a:moveTo>
                <a:lnTo>
                  <a:pt x="2157254" y="0"/>
                </a:lnTo>
                <a:lnTo>
                  <a:pt x="2157254" y="1612548"/>
                </a:lnTo>
                <a:lnTo>
                  <a:pt x="0" y="16125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6" name="Freeform 26"/>
          <p:cNvSpPr/>
          <p:nvPr/>
        </p:nvSpPr>
        <p:spPr>
          <a:xfrm>
            <a:off x="4059974" y="2989750"/>
            <a:ext cx="1917537" cy="1615525"/>
          </a:xfrm>
          <a:custGeom>
            <a:avLst/>
            <a:gdLst/>
            <a:ahLst/>
            <a:cxnLst/>
            <a:rect l="l" t="t" r="r" b="b"/>
            <a:pathLst>
              <a:path w="1917537" h="1615525">
                <a:moveTo>
                  <a:pt x="0" y="0"/>
                </a:moveTo>
                <a:lnTo>
                  <a:pt x="1917537" y="0"/>
                </a:lnTo>
                <a:lnTo>
                  <a:pt x="1917537" y="1615525"/>
                </a:lnTo>
                <a:lnTo>
                  <a:pt x="0" y="16155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7" name="Freeform 27"/>
          <p:cNvSpPr/>
          <p:nvPr/>
        </p:nvSpPr>
        <p:spPr>
          <a:xfrm>
            <a:off x="7120264" y="7276198"/>
            <a:ext cx="1163142" cy="1163142"/>
          </a:xfrm>
          <a:custGeom>
            <a:avLst/>
            <a:gdLst/>
            <a:ahLst/>
            <a:cxnLst/>
            <a:rect l="l" t="t" r="r" b="b"/>
            <a:pathLst>
              <a:path w="1163142" h="1163142">
                <a:moveTo>
                  <a:pt x="0" y="0"/>
                </a:moveTo>
                <a:lnTo>
                  <a:pt x="1163142" y="0"/>
                </a:lnTo>
                <a:lnTo>
                  <a:pt x="1163142" y="1163143"/>
                </a:lnTo>
                <a:lnTo>
                  <a:pt x="0" y="11631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8" name="Freeform 28"/>
          <p:cNvSpPr/>
          <p:nvPr/>
        </p:nvSpPr>
        <p:spPr>
          <a:xfrm>
            <a:off x="9644419" y="2976351"/>
            <a:ext cx="1809915" cy="1628923"/>
          </a:xfrm>
          <a:custGeom>
            <a:avLst/>
            <a:gdLst/>
            <a:ahLst/>
            <a:cxnLst/>
            <a:rect l="l" t="t" r="r" b="b"/>
            <a:pathLst>
              <a:path w="1809915" h="1628923">
                <a:moveTo>
                  <a:pt x="0" y="0"/>
                </a:moveTo>
                <a:lnTo>
                  <a:pt x="1809915" y="0"/>
                </a:lnTo>
                <a:lnTo>
                  <a:pt x="1809915" y="1628924"/>
                </a:lnTo>
                <a:lnTo>
                  <a:pt x="0" y="162892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9" name="Freeform 29"/>
          <p:cNvSpPr/>
          <p:nvPr/>
        </p:nvSpPr>
        <p:spPr>
          <a:xfrm>
            <a:off x="15309860" y="3164653"/>
            <a:ext cx="1349376" cy="1441766"/>
          </a:xfrm>
          <a:custGeom>
            <a:avLst/>
            <a:gdLst/>
            <a:ahLst/>
            <a:cxnLst/>
            <a:rect l="l" t="t" r="r" b="b"/>
            <a:pathLst>
              <a:path w="1349376" h="1441766">
                <a:moveTo>
                  <a:pt x="0" y="0"/>
                </a:moveTo>
                <a:lnTo>
                  <a:pt x="1349376" y="0"/>
                </a:lnTo>
                <a:lnTo>
                  <a:pt x="1349376" y="1441766"/>
                </a:lnTo>
                <a:lnTo>
                  <a:pt x="0" y="144176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0" name="Freeform 30"/>
          <p:cNvSpPr/>
          <p:nvPr/>
        </p:nvSpPr>
        <p:spPr>
          <a:xfrm>
            <a:off x="12330738" y="7180852"/>
            <a:ext cx="1625785" cy="1353836"/>
          </a:xfrm>
          <a:custGeom>
            <a:avLst/>
            <a:gdLst/>
            <a:ahLst/>
            <a:cxnLst/>
            <a:rect l="l" t="t" r="r" b="b"/>
            <a:pathLst>
              <a:path w="1625785" h="1353836">
                <a:moveTo>
                  <a:pt x="0" y="0"/>
                </a:moveTo>
                <a:lnTo>
                  <a:pt x="1625785" y="0"/>
                </a:lnTo>
                <a:lnTo>
                  <a:pt x="1625785" y="1353836"/>
                </a:lnTo>
                <a:lnTo>
                  <a:pt x="0" y="13538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1" name="TextBox 31"/>
          <p:cNvSpPr txBox="1"/>
          <p:nvPr/>
        </p:nvSpPr>
        <p:spPr>
          <a:xfrm>
            <a:off x="6596983" y="5709299"/>
            <a:ext cx="2255325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2005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81436" y="5709299"/>
            <a:ext cx="2255325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1999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046133" y="5709299"/>
            <a:ext cx="2255325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2018 - 2021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891080" y="5709299"/>
            <a:ext cx="2255325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2000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337895" y="5709299"/>
            <a:ext cx="2255325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2014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861963" y="5709299"/>
            <a:ext cx="2255325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FFFFFF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2023 - 2026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61817" y="2971287"/>
            <a:ext cx="2717055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 spc="105" dirty="0" err="1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ประเทศไทยเข้าเป็นภาคีตราสารทาง</a:t>
            </a:r>
            <a:endParaRPr lang="en-US" sz="2100" b="1" spc="105" dirty="0">
              <a:solidFill>
                <a:srgbClr val="3C72B8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  <a:p>
            <a:pPr algn="ctr">
              <a:lnSpc>
                <a:spcPts val="2520"/>
              </a:lnSpc>
            </a:pPr>
            <a:r>
              <a:rPr lang="en-US" sz="2100" b="1" spc="105" dirty="0" err="1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กฎหมายของ</a:t>
            </a:r>
            <a:r>
              <a:rPr lang="en-US" sz="2100" b="1" spc="105" dirty="0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 OECD </a:t>
            </a:r>
            <a:r>
              <a:rPr lang="en-US" sz="2100" b="1" spc="105" dirty="0" err="1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ฉบับแรก</a:t>
            </a:r>
            <a:r>
              <a:rPr lang="en-US" sz="2100" b="1" spc="105" dirty="0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 </a:t>
            </a:r>
            <a:r>
              <a:rPr lang="en-US" sz="2100" b="1" spc="105" dirty="0" err="1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คือ</a:t>
            </a:r>
            <a:r>
              <a:rPr lang="en-US" sz="2100" b="1" spc="105" dirty="0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 </a:t>
            </a:r>
          </a:p>
          <a:p>
            <a:pPr algn="ctr">
              <a:lnSpc>
                <a:spcPts val="2520"/>
              </a:lnSpc>
            </a:pPr>
            <a:r>
              <a:rPr lang="en-US" sz="2100" b="1" spc="105" dirty="0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International Understanding on Maritime Transport Principles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738781" y="6332938"/>
            <a:ext cx="2641723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0F4983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ปัจจุบัน </a:t>
            </a:r>
          </a:p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0F4983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กำลังดำเนินโครงการ </a:t>
            </a:r>
          </a:p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0F4983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OECD-Thailand</a:t>
            </a:r>
          </a:p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0F4983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Country Programme </a:t>
            </a:r>
          </a:p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0F4983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Phase II (CPII)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891080" y="6332938"/>
            <a:ext cx="2243081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เข้าร่วมโครงการ</a:t>
            </a:r>
          </a:p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Programme for International Student Assessment</a:t>
            </a:r>
          </a:p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หรือ PISA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730466" y="4278068"/>
            <a:ext cx="1943196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เข้าเป็นสมาชิก</a:t>
            </a:r>
          </a:p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OECD </a:t>
            </a:r>
          </a:p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Development </a:t>
            </a:r>
          </a:p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Centre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276128" y="6332938"/>
            <a:ext cx="2546497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เป็นสมาชิกผู้ก่อตั้ง</a:t>
            </a:r>
          </a:p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โครงการ Southeast Asia Regional Programme (SEARP)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859139" y="4218523"/>
            <a:ext cx="2629315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ดำเนินโครงการ</a:t>
            </a:r>
          </a:p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3C72B8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OECD-Thailand Country Programme Phase I (CPI)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7504815" y="9503815"/>
            <a:ext cx="816965" cy="816965"/>
            <a:chOff x="0" y="0"/>
            <a:chExt cx="1089286" cy="1089286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4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075" y="-396249"/>
            <a:ext cx="3989788" cy="3770350"/>
          </a:xfrm>
          <a:custGeom>
            <a:avLst/>
            <a:gdLst/>
            <a:ahLst/>
            <a:cxnLst/>
            <a:rect l="l" t="t" r="r" b="b"/>
            <a:pathLst>
              <a:path w="3989788" h="3770350">
                <a:moveTo>
                  <a:pt x="0" y="0"/>
                </a:moveTo>
                <a:lnTo>
                  <a:pt x="3989788" y="0"/>
                </a:lnTo>
                <a:lnTo>
                  <a:pt x="3989788" y="3770350"/>
                </a:lnTo>
                <a:lnTo>
                  <a:pt x="0" y="3770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15889411" y="1816940"/>
            <a:ext cx="1095624" cy="1086038"/>
          </a:xfrm>
          <a:custGeom>
            <a:avLst/>
            <a:gdLst/>
            <a:ahLst/>
            <a:cxnLst/>
            <a:rect l="l" t="t" r="r" b="b"/>
            <a:pathLst>
              <a:path w="1095624" h="1086038">
                <a:moveTo>
                  <a:pt x="0" y="0"/>
                </a:moveTo>
                <a:lnTo>
                  <a:pt x="1095624" y="0"/>
                </a:lnTo>
                <a:lnTo>
                  <a:pt x="1095624" y="1086037"/>
                </a:lnTo>
                <a:lnTo>
                  <a:pt x="0" y="1086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>
            <a:off x="14563201" y="1857860"/>
            <a:ext cx="1125584" cy="1004198"/>
          </a:xfrm>
          <a:custGeom>
            <a:avLst/>
            <a:gdLst/>
            <a:ahLst/>
            <a:cxnLst/>
            <a:rect l="l" t="t" r="r" b="b"/>
            <a:pathLst>
              <a:path w="1125584" h="1004198">
                <a:moveTo>
                  <a:pt x="0" y="0"/>
                </a:moveTo>
                <a:lnTo>
                  <a:pt x="1125584" y="0"/>
                </a:lnTo>
                <a:lnTo>
                  <a:pt x="1125584" y="1004198"/>
                </a:lnTo>
                <a:lnTo>
                  <a:pt x="0" y="1004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4848" t="-13008" r="-30927" b="-10867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>
            <a:off x="10731234" y="6358756"/>
            <a:ext cx="10750176" cy="5522903"/>
          </a:xfrm>
          <a:custGeom>
            <a:avLst/>
            <a:gdLst/>
            <a:ahLst/>
            <a:cxnLst/>
            <a:rect l="l" t="t" r="r" b="b"/>
            <a:pathLst>
              <a:path w="10750176" h="5522903">
                <a:moveTo>
                  <a:pt x="0" y="0"/>
                </a:moveTo>
                <a:lnTo>
                  <a:pt x="10750176" y="0"/>
                </a:lnTo>
                <a:lnTo>
                  <a:pt x="10750176" y="5522903"/>
                </a:lnTo>
                <a:lnTo>
                  <a:pt x="0" y="5522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999"/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6" name="Group 6"/>
          <p:cNvGrpSpPr/>
          <p:nvPr/>
        </p:nvGrpSpPr>
        <p:grpSpPr>
          <a:xfrm>
            <a:off x="1028700" y="3088381"/>
            <a:ext cx="10476698" cy="522450"/>
            <a:chOff x="0" y="0"/>
            <a:chExt cx="2794600" cy="1393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94600" cy="139360"/>
            </a:xfrm>
            <a:custGeom>
              <a:avLst/>
              <a:gdLst/>
              <a:ahLst/>
              <a:cxnLst/>
              <a:rect l="l" t="t" r="r" b="b"/>
              <a:pathLst>
                <a:path w="2794600" h="139360">
                  <a:moveTo>
                    <a:pt x="7390" y="0"/>
                  </a:moveTo>
                  <a:lnTo>
                    <a:pt x="2787210" y="0"/>
                  </a:lnTo>
                  <a:cubicBezTo>
                    <a:pt x="2789170" y="0"/>
                    <a:pt x="2791050" y="779"/>
                    <a:pt x="2792435" y="2164"/>
                  </a:cubicBezTo>
                  <a:cubicBezTo>
                    <a:pt x="2793821" y="3550"/>
                    <a:pt x="2794600" y="5430"/>
                    <a:pt x="2794600" y="7390"/>
                  </a:cubicBezTo>
                  <a:lnTo>
                    <a:pt x="2794600" y="131971"/>
                  </a:lnTo>
                  <a:cubicBezTo>
                    <a:pt x="2794600" y="133931"/>
                    <a:pt x="2793821" y="135810"/>
                    <a:pt x="2792435" y="137196"/>
                  </a:cubicBezTo>
                  <a:cubicBezTo>
                    <a:pt x="2791050" y="138582"/>
                    <a:pt x="2789170" y="139360"/>
                    <a:pt x="2787210" y="139360"/>
                  </a:cubicBezTo>
                  <a:lnTo>
                    <a:pt x="7390" y="139360"/>
                  </a:lnTo>
                  <a:cubicBezTo>
                    <a:pt x="5430" y="139360"/>
                    <a:pt x="3550" y="138582"/>
                    <a:pt x="2164" y="137196"/>
                  </a:cubicBezTo>
                  <a:cubicBezTo>
                    <a:pt x="779" y="135810"/>
                    <a:pt x="0" y="133931"/>
                    <a:pt x="0" y="131971"/>
                  </a:cubicBezTo>
                  <a:lnTo>
                    <a:pt x="0" y="7390"/>
                  </a:lnTo>
                  <a:cubicBezTo>
                    <a:pt x="0" y="5430"/>
                    <a:pt x="779" y="3550"/>
                    <a:pt x="2164" y="2164"/>
                  </a:cubicBezTo>
                  <a:cubicBezTo>
                    <a:pt x="3550" y="779"/>
                    <a:pt x="5430" y="0"/>
                    <a:pt x="7390" y="0"/>
                  </a:cubicBezTo>
                  <a:close/>
                </a:path>
              </a:pathLst>
            </a:custGeom>
            <a:solidFill>
              <a:srgbClr val="0F4983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94600" cy="177461"/>
            </a:xfrm>
            <a:prstGeom prst="rect">
              <a:avLst/>
            </a:prstGeom>
          </p:spPr>
          <p:txBody>
            <a:bodyPr lIns="57796" tIns="57796" rIns="57796" bIns="5779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662247" y="3088381"/>
            <a:ext cx="5597053" cy="522450"/>
            <a:chOff x="0" y="0"/>
            <a:chExt cx="1492982" cy="1393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92982" cy="139360"/>
            </a:xfrm>
            <a:custGeom>
              <a:avLst/>
              <a:gdLst/>
              <a:ahLst/>
              <a:cxnLst/>
              <a:rect l="l" t="t" r="r" b="b"/>
              <a:pathLst>
                <a:path w="1492982" h="139360">
                  <a:moveTo>
                    <a:pt x="13832" y="0"/>
                  </a:moveTo>
                  <a:lnTo>
                    <a:pt x="1479150" y="0"/>
                  </a:lnTo>
                  <a:cubicBezTo>
                    <a:pt x="1486789" y="0"/>
                    <a:pt x="1492982" y="6193"/>
                    <a:pt x="1492982" y="13832"/>
                  </a:cubicBezTo>
                  <a:lnTo>
                    <a:pt x="1492982" y="125528"/>
                  </a:lnTo>
                  <a:cubicBezTo>
                    <a:pt x="1492982" y="133168"/>
                    <a:pt x="1486789" y="139360"/>
                    <a:pt x="1479150" y="139360"/>
                  </a:cubicBezTo>
                  <a:lnTo>
                    <a:pt x="13832" y="139360"/>
                  </a:lnTo>
                  <a:cubicBezTo>
                    <a:pt x="6193" y="139360"/>
                    <a:pt x="0" y="133168"/>
                    <a:pt x="0" y="125528"/>
                  </a:cubicBezTo>
                  <a:lnTo>
                    <a:pt x="0" y="13832"/>
                  </a:lnTo>
                  <a:cubicBezTo>
                    <a:pt x="0" y="6193"/>
                    <a:pt x="6193" y="0"/>
                    <a:pt x="13832" y="0"/>
                  </a:cubicBezTo>
                  <a:close/>
                </a:path>
              </a:pathLst>
            </a:custGeom>
            <a:solidFill>
              <a:srgbClr val="0F4983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92982" cy="177461"/>
            </a:xfrm>
            <a:prstGeom prst="rect">
              <a:avLst/>
            </a:prstGeom>
          </p:spPr>
          <p:txBody>
            <a:bodyPr lIns="57796" tIns="57796" rIns="57796" bIns="5779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3857222"/>
            <a:ext cx="2004502" cy="841951"/>
            <a:chOff x="0" y="0"/>
            <a:chExt cx="534690" cy="2245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4690" cy="224586"/>
            </a:xfrm>
            <a:custGeom>
              <a:avLst/>
              <a:gdLst/>
              <a:ahLst/>
              <a:cxnLst/>
              <a:rect l="l" t="t" r="r" b="b"/>
              <a:pathLst>
                <a:path w="534690" h="224586">
                  <a:moveTo>
                    <a:pt x="38623" y="0"/>
                  </a:moveTo>
                  <a:lnTo>
                    <a:pt x="496067" y="0"/>
                  </a:lnTo>
                  <a:cubicBezTo>
                    <a:pt x="517398" y="0"/>
                    <a:pt x="534690" y="17292"/>
                    <a:pt x="534690" y="38623"/>
                  </a:cubicBezTo>
                  <a:lnTo>
                    <a:pt x="534690" y="185963"/>
                  </a:lnTo>
                  <a:cubicBezTo>
                    <a:pt x="534690" y="207294"/>
                    <a:pt x="517398" y="224586"/>
                    <a:pt x="496067" y="224586"/>
                  </a:cubicBezTo>
                  <a:lnTo>
                    <a:pt x="38623" y="224586"/>
                  </a:lnTo>
                  <a:cubicBezTo>
                    <a:pt x="17292" y="224586"/>
                    <a:pt x="0" y="207294"/>
                    <a:pt x="0" y="185963"/>
                  </a:cubicBezTo>
                  <a:lnTo>
                    <a:pt x="0" y="38623"/>
                  </a:lnTo>
                  <a:cubicBezTo>
                    <a:pt x="0" y="17292"/>
                    <a:pt x="17292" y="0"/>
                    <a:pt x="38623" y="0"/>
                  </a:cubicBezTo>
                  <a:close/>
                </a:path>
              </a:pathLst>
            </a:custGeom>
            <a:solidFill>
              <a:srgbClr val="0F4983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534690" cy="262686"/>
            </a:xfrm>
            <a:prstGeom prst="rect">
              <a:avLst/>
            </a:prstGeom>
          </p:spPr>
          <p:txBody>
            <a:bodyPr lIns="57796" tIns="57796" rIns="57796" bIns="5779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9379327" y="7689010"/>
            <a:ext cx="126220" cy="376446"/>
          </a:xfrm>
          <a:custGeom>
            <a:avLst/>
            <a:gdLst/>
            <a:ahLst/>
            <a:cxnLst/>
            <a:rect l="l" t="t" r="r" b="b"/>
            <a:pathLst>
              <a:path w="126220" h="376446">
                <a:moveTo>
                  <a:pt x="0" y="0"/>
                </a:moveTo>
                <a:lnTo>
                  <a:pt x="126221" y="0"/>
                </a:lnTo>
                <a:lnTo>
                  <a:pt x="126221" y="376447"/>
                </a:lnTo>
                <a:lnTo>
                  <a:pt x="0" y="3764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0302" t="-47697" r="-244920" b="-28537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957467" y="7562808"/>
            <a:ext cx="2146967" cy="1431312"/>
            <a:chOff x="0" y="0"/>
            <a:chExt cx="2900906" cy="193393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00934" cy="1933956"/>
            </a:xfrm>
            <a:custGeom>
              <a:avLst/>
              <a:gdLst/>
              <a:ahLst/>
              <a:cxnLst/>
              <a:rect l="l" t="t" r="r" b="b"/>
              <a:pathLst>
                <a:path w="2900934" h="1933956">
                  <a:moveTo>
                    <a:pt x="0" y="0"/>
                  </a:moveTo>
                  <a:lnTo>
                    <a:pt x="2900934" y="0"/>
                  </a:lnTo>
                  <a:lnTo>
                    <a:pt x="2900934" y="1933956"/>
                  </a:lnTo>
                  <a:lnTo>
                    <a:pt x="0" y="1933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447003" y="3857222"/>
            <a:ext cx="2593394" cy="841951"/>
            <a:chOff x="0" y="0"/>
            <a:chExt cx="691773" cy="22458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91773" cy="224586"/>
            </a:xfrm>
            <a:custGeom>
              <a:avLst/>
              <a:gdLst/>
              <a:ahLst/>
              <a:cxnLst/>
              <a:rect l="l" t="t" r="r" b="b"/>
              <a:pathLst>
                <a:path w="691773" h="224586">
                  <a:moveTo>
                    <a:pt x="29852" y="0"/>
                  </a:moveTo>
                  <a:lnTo>
                    <a:pt x="661921" y="0"/>
                  </a:lnTo>
                  <a:cubicBezTo>
                    <a:pt x="669838" y="0"/>
                    <a:pt x="677431" y="3145"/>
                    <a:pt x="683029" y="8744"/>
                  </a:cubicBezTo>
                  <a:cubicBezTo>
                    <a:pt x="688628" y="14342"/>
                    <a:pt x="691773" y="21935"/>
                    <a:pt x="691773" y="29852"/>
                  </a:cubicBezTo>
                  <a:lnTo>
                    <a:pt x="691773" y="194733"/>
                  </a:lnTo>
                  <a:cubicBezTo>
                    <a:pt x="691773" y="202651"/>
                    <a:pt x="688628" y="210244"/>
                    <a:pt x="683029" y="215842"/>
                  </a:cubicBezTo>
                  <a:cubicBezTo>
                    <a:pt x="677431" y="221441"/>
                    <a:pt x="669838" y="224586"/>
                    <a:pt x="661921" y="224586"/>
                  </a:cubicBezTo>
                  <a:lnTo>
                    <a:pt x="29852" y="224586"/>
                  </a:lnTo>
                  <a:cubicBezTo>
                    <a:pt x="21935" y="224586"/>
                    <a:pt x="14342" y="221441"/>
                    <a:pt x="8744" y="215842"/>
                  </a:cubicBezTo>
                  <a:cubicBezTo>
                    <a:pt x="3145" y="210244"/>
                    <a:pt x="0" y="202651"/>
                    <a:pt x="0" y="194733"/>
                  </a:cubicBezTo>
                  <a:lnTo>
                    <a:pt x="0" y="29852"/>
                  </a:lnTo>
                  <a:cubicBezTo>
                    <a:pt x="0" y="21935"/>
                    <a:pt x="3145" y="14342"/>
                    <a:pt x="8744" y="8744"/>
                  </a:cubicBezTo>
                  <a:cubicBezTo>
                    <a:pt x="14342" y="3145"/>
                    <a:pt x="21935" y="0"/>
                    <a:pt x="29852" y="0"/>
                  </a:cubicBezTo>
                  <a:close/>
                </a:path>
              </a:pathLst>
            </a:custGeom>
            <a:solidFill>
              <a:srgbClr val="0F4983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91773" cy="262686"/>
            </a:xfrm>
            <a:prstGeom prst="rect">
              <a:avLst/>
            </a:prstGeom>
          </p:spPr>
          <p:txBody>
            <a:bodyPr lIns="57796" tIns="57796" rIns="57796" bIns="5779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275513" y="3857222"/>
            <a:ext cx="2370437" cy="841951"/>
            <a:chOff x="0" y="0"/>
            <a:chExt cx="632301" cy="2245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2301" cy="224586"/>
            </a:xfrm>
            <a:custGeom>
              <a:avLst/>
              <a:gdLst/>
              <a:ahLst/>
              <a:cxnLst/>
              <a:rect l="l" t="t" r="r" b="b"/>
              <a:pathLst>
                <a:path w="632301" h="224586">
                  <a:moveTo>
                    <a:pt x="32660" y="0"/>
                  </a:moveTo>
                  <a:lnTo>
                    <a:pt x="599640" y="0"/>
                  </a:lnTo>
                  <a:cubicBezTo>
                    <a:pt x="617678" y="0"/>
                    <a:pt x="632301" y="14623"/>
                    <a:pt x="632301" y="32660"/>
                  </a:cubicBezTo>
                  <a:lnTo>
                    <a:pt x="632301" y="191925"/>
                  </a:lnTo>
                  <a:cubicBezTo>
                    <a:pt x="632301" y="209963"/>
                    <a:pt x="617678" y="224586"/>
                    <a:pt x="599640" y="224586"/>
                  </a:cubicBezTo>
                  <a:lnTo>
                    <a:pt x="32660" y="224586"/>
                  </a:lnTo>
                  <a:cubicBezTo>
                    <a:pt x="14623" y="224586"/>
                    <a:pt x="0" y="209963"/>
                    <a:pt x="0" y="191925"/>
                  </a:cubicBezTo>
                  <a:lnTo>
                    <a:pt x="0" y="32660"/>
                  </a:lnTo>
                  <a:cubicBezTo>
                    <a:pt x="0" y="14623"/>
                    <a:pt x="14623" y="0"/>
                    <a:pt x="32660" y="0"/>
                  </a:cubicBezTo>
                  <a:close/>
                </a:path>
              </a:pathLst>
            </a:custGeom>
            <a:solidFill>
              <a:srgbClr val="0F4983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632301" cy="262686"/>
            </a:xfrm>
            <a:prstGeom prst="rect">
              <a:avLst/>
            </a:prstGeom>
          </p:spPr>
          <p:txBody>
            <a:bodyPr lIns="57796" tIns="57796" rIns="57796" bIns="5779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058209" y="3857222"/>
            <a:ext cx="2293135" cy="849356"/>
            <a:chOff x="0" y="0"/>
            <a:chExt cx="611681" cy="22656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11681" cy="226561"/>
            </a:xfrm>
            <a:custGeom>
              <a:avLst/>
              <a:gdLst/>
              <a:ahLst/>
              <a:cxnLst/>
              <a:rect l="l" t="t" r="r" b="b"/>
              <a:pathLst>
                <a:path w="611681" h="226561">
                  <a:moveTo>
                    <a:pt x="33761" y="0"/>
                  </a:moveTo>
                  <a:lnTo>
                    <a:pt x="577919" y="0"/>
                  </a:lnTo>
                  <a:cubicBezTo>
                    <a:pt x="596565" y="0"/>
                    <a:pt x="611681" y="15115"/>
                    <a:pt x="611681" y="33761"/>
                  </a:cubicBezTo>
                  <a:lnTo>
                    <a:pt x="611681" y="192800"/>
                  </a:lnTo>
                  <a:cubicBezTo>
                    <a:pt x="611681" y="201754"/>
                    <a:pt x="608124" y="210341"/>
                    <a:pt x="601792" y="216672"/>
                  </a:cubicBezTo>
                  <a:cubicBezTo>
                    <a:pt x="595461" y="223004"/>
                    <a:pt x="586873" y="226561"/>
                    <a:pt x="577919" y="226561"/>
                  </a:cubicBezTo>
                  <a:lnTo>
                    <a:pt x="33761" y="226561"/>
                  </a:lnTo>
                  <a:cubicBezTo>
                    <a:pt x="15115" y="226561"/>
                    <a:pt x="0" y="211445"/>
                    <a:pt x="0" y="192800"/>
                  </a:cubicBezTo>
                  <a:lnTo>
                    <a:pt x="0" y="33761"/>
                  </a:lnTo>
                  <a:cubicBezTo>
                    <a:pt x="0" y="24807"/>
                    <a:pt x="3557" y="16220"/>
                    <a:pt x="9888" y="9888"/>
                  </a:cubicBezTo>
                  <a:cubicBezTo>
                    <a:pt x="16220" y="3557"/>
                    <a:pt x="24807" y="0"/>
                    <a:pt x="33761" y="0"/>
                  </a:cubicBezTo>
                  <a:close/>
                </a:path>
              </a:pathLst>
            </a:custGeom>
            <a:solidFill>
              <a:srgbClr val="0F4983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611681" cy="264661"/>
            </a:xfrm>
            <a:prstGeom prst="rect">
              <a:avLst/>
            </a:prstGeom>
          </p:spPr>
          <p:txBody>
            <a:bodyPr lIns="57796" tIns="57796" rIns="57796" bIns="5779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9053267" y="7569035"/>
            <a:ext cx="2303018" cy="1463572"/>
            <a:chOff x="0" y="0"/>
            <a:chExt cx="3099272" cy="196959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099308" cy="1969643"/>
            </a:xfrm>
            <a:custGeom>
              <a:avLst/>
              <a:gdLst/>
              <a:ahLst/>
              <a:cxnLst/>
              <a:rect l="l" t="t" r="r" b="b"/>
              <a:pathLst>
                <a:path w="3099308" h="1969643">
                  <a:moveTo>
                    <a:pt x="0" y="0"/>
                  </a:moveTo>
                  <a:lnTo>
                    <a:pt x="3099308" y="0"/>
                  </a:lnTo>
                  <a:lnTo>
                    <a:pt x="3099308" y="1969643"/>
                  </a:lnTo>
                  <a:lnTo>
                    <a:pt x="0" y="1969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4904" r="-79" b="2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679430" y="3857222"/>
            <a:ext cx="2595512" cy="1805434"/>
            <a:chOff x="0" y="0"/>
            <a:chExt cx="692338" cy="48158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92338" cy="481589"/>
            </a:xfrm>
            <a:custGeom>
              <a:avLst/>
              <a:gdLst/>
              <a:ahLst/>
              <a:cxnLst/>
              <a:rect l="l" t="t" r="r" b="b"/>
              <a:pathLst>
                <a:path w="692338" h="481589">
                  <a:moveTo>
                    <a:pt x="29828" y="0"/>
                  </a:moveTo>
                  <a:lnTo>
                    <a:pt x="662510" y="0"/>
                  </a:lnTo>
                  <a:cubicBezTo>
                    <a:pt x="670421" y="0"/>
                    <a:pt x="678008" y="3143"/>
                    <a:pt x="683602" y="8736"/>
                  </a:cubicBezTo>
                  <a:cubicBezTo>
                    <a:pt x="689196" y="14330"/>
                    <a:pt x="692338" y="21917"/>
                    <a:pt x="692338" y="29828"/>
                  </a:cubicBezTo>
                  <a:lnTo>
                    <a:pt x="692338" y="451761"/>
                  </a:lnTo>
                  <a:cubicBezTo>
                    <a:pt x="692338" y="459672"/>
                    <a:pt x="689196" y="467259"/>
                    <a:pt x="683602" y="472853"/>
                  </a:cubicBezTo>
                  <a:cubicBezTo>
                    <a:pt x="678008" y="478447"/>
                    <a:pt x="670421" y="481589"/>
                    <a:pt x="662510" y="481589"/>
                  </a:cubicBezTo>
                  <a:lnTo>
                    <a:pt x="29828" y="481589"/>
                  </a:lnTo>
                  <a:cubicBezTo>
                    <a:pt x="21917" y="481589"/>
                    <a:pt x="14330" y="478447"/>
                    <a:pt x="8736" y="472853"/>
                  </a:cubicBezTo>
                  <a:cubicBezTo>
                    <a:pt x="3143" y="467259"/>
                    <a:pt x="0" y="459672"/>
                    <a:pt x="0" y="451761"/>
                  </a:cubicBezTo>
                  <a:lnTo>
                    <a:pt x="0" y="29828"/>
                  </a:lnTo>
                  <a:cubicBezTo>
                    <a:pt x="0" y="21917"/>
                    <a:pt x="3143" y="14330"/>
                    <a:pt x="8736" y="8736"/>
                  </a:cubicBezTo>
                  <a:cubicBezTo>
                    <a:pt x="14330" y="3143"/>
                    <a:pt x="21917" y="0"/>
                    <a:pt x="29828" y="0"/>
                  </a:cubicBezTo>
                  <a:close/>
                </a:path>
              </a:pathLst>
            </a:custGeom>
            <a:solidFill>
              <a:srgbClr val="0F4983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692338" cy="519689"/>
            </a:xfrm>
            <a:prstGeom prst="rect">
              <a:avLst/>
            </a:prstGeom>
          </p:spPr>
          <p:txBody>
            <a:bodyPr lIns="57796" tIns="57796" rIns="57796" bIns="5779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458743" y="3857222"/>
            <a:ext cx="2800557" cy="1805434"/>
            <a:chOff x="0" y="0"/>
            <a:chExt cx="747033" cy="48158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47033" cy="481589"/>
            </a:xfrm>
            <a:custGeom>
              <a:avLst/>
              <a:gdLst/>
              <a:ahLst/>
              <a:cxnLst/>
              <a:rect l="l" t="t" r="r" b="b"/>
              <a:pathLst>
                <a:path w="747033" h="481589">
                  <a:moveTo>
                    <a:pt x="27644" y="0"/>
                  </a:moveTo>
                  <a:lnTo>
                    <a:pt x="719389" y="0"/>
                  </a:lnTo>
                  <a:cubicBezTo>
                    <a:pt x="726720" y="0"/>
                    <a:pt x="733752" y="2913"/>
                    <a:pt x="738936" y="8097"/>
                  </a:cubicBezTo>
                  <a:cubicBezTo>
                    <a:pt x="744120" y="13281"/>
                    <a:pt x="747033" y="20313"/>
                    <a:pt x="747033" y="27644"/>
                  </a:cubicBezTo>
                  <a:lnTo>
                    <a:pt x="747033" y="453945"/>
                  </a:lnTo>
                  <a:cubicBezTo>
                    <a:pt x="747033" y="461277"/>
                    <a:pt x="744120" y="468308"/>
                    <a:pt x="738936" y="473493"/>
                  </a:cubicBezTo>
                  <a:cubicBezTo>
                    <a:pt x="733752" y="478677"/>
                    <a:pt x="726720" y="481589"/>
                    <a:pt x="719389" y="481589"/>
                  </a:cubicBezTo>
                  <a:lnTo>
                    <a:pt x="27644" y="481589"/>
                  </a:lnTo>
                  <a:cubicBezTo>
                    <a:pt x="20313" y="481589"/>
                    <a:pt x="13281" y="478677"/>
                    <a:pt x="8097" y="473493"/>
                  </a:cubicBezTo>
                  <a:cubicBezTo>
                    <a:pt x="2913" y="468308"/>
                    <a:pt x="0" y="461277"/>
                    <a:pt x="0" y="453945"/>
                  </a:cubicBezTo>
                  <a:lnTo>
                    <a:pt x="0" y="27644"/>
                  </a:lnTo>
                  <a:cubicBezTo>
                    <a:pt x="0" y="20313"/>
                    <a:pt x="2913" y="13281"/>
                    <a:pt x="8097" y="8097"/>
                  </a:cubicBezTo>
                  <a:cubicBezTo>
                    <a:pt x="13281" y="2913"/>
                    <a:pt x="20313" y="0"/>
                    <a:pt x="27644" y="0"/>
                  </a:cubicBezTo>
                  <a:close/>
                </a:path>
              </a:pathLst>
            </a:custGeom>
            <a:solidFill>
              <a:srgbClr val="0F4983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747033" cy="519689"/>
            </a:xfrm>
            <a:prstGeom prst="rect">
              <a:avLst/>
            </a:prstGeom>
          </p:spPr>
          <p:txBody>
            <a:bodyPr lIns="57796" tIns="57796" rIns="57796" bIns="5779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11856205" y="7562808"/>
            <a:ext cx="2198925" cy="1476027"/>
            <a:chOff x="0" y="0"/>
            <a:chExt cx="3038418" cy="203953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038475" cy="2039493"/>
            </a:xfrm>
            <a:custGeom>
              <a:avLst/>
              <a:gdLst/>
              <a:ahLst/>
              <a:cxnLst/>
              <a:rect l="l" t="t" r="r" b="b"/>
              <a:pathLst>
                <a:path w="3038475" h="2039493">
                  <a:moveTo>
                    <a:pt x="0" y="0"/>
                  </a:moveTo>
                  <a:lnTo>
                    <a:pt x="3038475" y="0"/>
                  </a:lnTo>
                  <a:lnTo>
                    <a:pt x="3038475" y="2039493"/>
                  </a:lnTo>
                  <a:lnTo>
                    <a:pt x="0" y="2039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95" b="-95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14752001" y="7562808"/>
            <a:ext cx="2214041" cy="1476027"/>
            <a:chOff x="0" y="0"/>
            <a:chExt cx="2825002" cy="18833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824988" cy="1883283"/>
            </a:xfrm>
            <a:custGeom>
              <a:avLst/>
              <a:gdLst/>
              <a:ahLst/>
              <a:cxnLst/>
              <a:rect l="l" t="t" r="r" b="b"/>
              <a:pathLst>
                <a:path w="2824988" h="1883283">
                  <a:moveTo>
                    <a:pt x="0" y="0"/>
                  </a:moveTo>
                  <a:lnTo>
                    <a:pt x="2824988" y="0"/>
                  </a:lnTo>
                  <a:lnTo>
                    <a:pt x="2824988" y="1883283"/>
                  </a:lnTo>
                  <a:lnTo>
                    <a:pt x="0" y="18832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14243" t="-28113" r="-7783" b="-917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028700" y="4871101"/>
            <a:ext cx="2004502" cy="1259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ผู้แทนไทยยื่นต้นฉบับหนังสือแสดงเจตจำนงในการเข้าเป็นสมาชิก OECD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336660" y="4861576"/>
            <a:ext cx="2254778" cy="2202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</a:pPr>
            <a:r>
              <a:rPr lang="en-US" sz="1777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OECD Council </a:t>
            </a:r>
          </a:p>
          <a:p>
            <a:pPr algn="ctr">
              <a:lnSpc>
                <a:spcPts val="2488"/>
              </a:lnSpc>
            </a:pPr>
            <a:r>
              <a:rPr lang="en-US" sz="1777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เห็นชอบแผน</a:t>
            </a:r>
          </a:p>
          <a:p>
            <a:pPr algn="ctr">
              <a:lnSpc>
                <a:spcPts val="2488"/>
              </a:lnSpc>
            </a:pPr>
            <a:r>
              <a:rPr lang="en-US" sz="1777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การดำเนินการเพื่อเข้า</a:t>
            </a:r>
          </a:p>
          <a:p>
            <a:pPr algn="ctr">
              <a:lnSpc>
                <a:spcPts val="2488"/>
              </a:lnSpc>
            </a:pPr>
            <a:r>
              <a:rPr lang="en-US" sz="1777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เป็นสมาชิก OECD </a:t>
            </a:r>
          </a:p>
          <a:p>
            <a:pPr algn="ctr">
              <a:lnSpc>
                <a:spcPts val="2488"/>
              </a:lnSpc>
            </a:pPr>
            <a:r>
              <a:rPr lang="en-US" sz="1777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(Accession Roadmap)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ของประเทศไทย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994999" y="4830293"/>
            <a:ext cx="2419554" cy="221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</a:pPr>
            <a:r>
              <a:rPr lang="en-US" sz="1777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เลขาธิการ</a:t>
            </a:r>
            <a:r>
              <a:rPr lang="en-US" sz="1777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 </a:t>
            </a:r>
          </a:p>
          <a:p>
            <a:pPr algn="ctr">
              <a:lnSpc>
                <a:spcPts val="2488"/>
              </a:lnSpc>
            </a:pPr>
            <a:r>
              <a:rPr lang="en-US" sz="1777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เดินทางเยือนประเทศไทย</a:t>
            </a:r>
            <a:r>
              <a:rPr lang="en-US" sz="1777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</a:p>
          <a:p>
            <a:pPr algn="ctr">
              <a:lnSpc>
                <a:spcPts val="2488"/>
              </a:lnSpc>
            </a:pPr>
            <a:r>
              <a:rPr lang="en-US" sz="1777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โดยมอบแผน</a:t>
            </a:r>
            <a:endParaRPr lang="en-US" sz="1777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488"/>
              </a:lnSpc>
            </a:pPr>
            <a:r>
              <a:rPr lang="en-US" sz="1777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การดำเนินการ</a:t>
            </a:r>
            <a:endParaRPr lang="en-US" sz="1777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เพื่อเข้าเป็นสมาชิก</a:t>
            </a:r>
            <a:r>
              <a:rPr lang="en-US" sz="1777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 </a:t>
            </a:r>
            <a:r>
              <a:rPr lang="en-US" sz="1777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ฉบับทางการ</a:t>
            </a:r>
            <a:endParaRPr lang="en-US" sz="1777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ให้กับไทย</a:t>
            </a:r>
            <a:endParaRPr lang="en-US" sz="1777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42" name="Freeform 42"/>
          <p:cNvSpPr/>
          <p:nvPr/>
        </p:nvSpPr>
        <p:spPr>
          <a:xfrm>
            <a:off x="6762686" y="7877233"/>
            <a:ext cx="1402727" cy="903005"/>
          </a:xfrm>
          <a:custGeom>
            <a:avLst/>
            <a:gdLst/>
            <a:ahLst/>
            <a:cxnLst/>
            <a:rect l="l" t="t" r="r" b="b"/>
            <a:pathLst>
              <a:path w="1402727" h="903005">
                <a:moveTo>
                  <a:pt x="0" y="0"/>
                </a:moveTo>
                <a:lnTo>
                  <a:pt x="1402727" y="0"/>
                </a:lnTo>
                <a:lnTo>
                  <a:pt x="1402727" y="903006"/>
                </a:lnTo>
                <a:lnTo>
                  <a:pt x="0" y="9030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3" name="Freeform 43"/>
          <p:cNvSpPr/>
          <p:nvPr/>
        </p:nvSpPr>
        <p:spPr>
          <a:xfrm>
            <a:off x="-18943" y="6496848"/>
            <a:ext cx="10750176" cy="5522903"/>
          </a:xfrm>
          <a:custGeom>
            <a:avLst/>
            <a:gdLst/>
            <a:ahLst/>
            <a:cxnLst/>
            <a:rect l="l" t="t" r="r" b="b"/>
            <a:pathLst>
              <a:path w="10750176" h="5522903">
                <a:moveTo>
                  <a:pt x="0" y="0"/>
                </a:moveTo>
                <a:lnTo>
                  <a:pt x="10750177" y="0"/>
                </a:lnTo>
                <a:lnTo>
                  <a:pt x="10750177" y="5522904"/>
                </a:lnTo>
                <a:lnTo>
                  <a:pt x="0" y="5522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999"/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4" name="Freeform 44"/>
          <p:cNvSpPr/>
          <p:nvPr/>
        </p:nvSpPr>
        <p:spPr>
          <a:xfrm>
            <a:off x="3788141" y="7673222"/>
            <a:ext cx="1891070" cy="1255198"/>
          </a:xfrm>
          <a:custGeom>
            <a:avLst/>
            <a:gdLst/>
            <a:ahLst/>
            <a:cxnLst/>
            <a:rect l="l" t="t" r="r" b="b"/>
            <a:pathLst>
              <a:path w="1891070" h="1255198">
                <a:moveTo>
                  <a:pt x="0" y="0"/>
                </a:moveTo>
                <a:lnTo>
                  <a:pt x="1891069" y="0"/>
                </a:lnTo>
                <a:lnTo>
                  <a:pt x="1891069" y="1255198"/>
                </a:lnTo>
                <a:lnTo>
                  <a:pt x="0" y="12551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5" name="TextBox 45"/>
          <p:cNvSpPr txBox="1"/>
          <p:nvPr/>
        </p:nvSpPr>
        <p:spPr>
          <a:xfrm>
            <a:off x="5499428" y="3214259"/>
            <a:ext cx="1552170" cy="293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2"/>
              </a:lnSpc>
            </a:pPr>
            <a:r>
              <a:rPr lang="en-US" sz="2172" b="1" spc="-54">
                <a:solidFill>
                  <a:srgbClr val="FFFFFF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2024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590757" y="3233010"/>
            <a:ext cx="1552170" cy="293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2"/>
              </a:lnSpc>
            </a:pPr>
            <a:r>
              <a:rPr lang="en-US" sz="2172" b="1" spc="-54">
                <a:solidFill>
                  <a:srgbClr val="FFFFFF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2025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80407" y="3913378"/>
            <a:ext cx="1901087" cy="631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</a:pPr>
            <a:r>
              <a:rPr lang="en-US" sz="1777" b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16 เม.ย. 2024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 b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Letter of Intent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513901" y="3895629"/>
            <a:ext cx="2493596" cy="631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</a:pPr>
            <a:r>
              <a:rPr lang="en-US" sz="1777" b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17 มิ.ย. 2024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 b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Accession Discussions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3368816" y="4868463"/>
            <a:ext cx="2729720" cy="1259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OECD Council มีมติเห็นชอบเปิดกระบวนการการหารือเพื่อเข้าเป็นสมาชิก (Accession Discussions)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336660" y="3895629"/>
            <a:ext cx="2248143" cy="631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</a:pPr>
            <a:r>
              <a:rPr lang="en-US" sz="1777" b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10 ก.ค. 2024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 b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Accession Roadmap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122201" y="3903112"/>
            <a:ext cx="2100221" cy="631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</a:pPr>
            <a:r>
              <a:rPr lang="en-US" sz="1777" b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30 ต.ค. 2024 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 b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Accession Kick-off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705284" y="3895629"/>
            <a:ext cx="2543805" cy="1574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</a:pPr>
            <a:r>
              <a:rPr lang="en-US" sz="1777" b="1" dirty="0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10 </a:t>
            </a:r>
            <a:r>
              <a:rPr lang="en-US" sz="1777" b="1" dirty="0" err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มี.ค</a:t>
            </a:r>
            <a:r>
              <a:rPr lang="en-US" sz="1777" b="1" dirty="0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. 2025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การประชุมคณะกรรมการกำกับการดำเนินงานในการเข้าเป็นสมาชิก</a:t>
            </a:r>
            <a:r>
              <a:rPr lang="en-US" sz="1600" b="1" dirty="0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 </a:t>
            </a:r>
            <a:r>
              <a:rPr lang="en-US" sz="1600" b="1" dirty="0" err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ของประเทศไทย</a:t>
            </a:r>
            <a:r>
              <a:rPr lang="en-US" sz="1600" b="1" dirty="0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1600" b="1" dirty="0" err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ครั้งที่</a:t>
            </a:r>
            <a:r>
              <a:rPr lang="en-US" sz="1600" b="1" dirty="0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1/2568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4345324" y="3895629"/>
            <a:ext cx="2978183" cy="1574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</a:pPr>
            <a:r>
              <a:rPr lang="en-US" sz="1777" b="1" dirty="0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8 </a:t>
            </a:r>
            <a:r>
              <a:rPr lang="en-US" sz="1777" b="1" dirty="0" err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ธ.ค</a:t>
            </a:r>
            <a:r>
              <a:rPr lang="en-US" sz="1777" b="1" dirty="0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. 2025</a:t>
            </a:r>
          </a:p>
          <a:p>
            <a:pPr algn="ctr">
              <a:lnSpc>
                <a:spcPts val="2488"/>
              </a:lnSpc>
            </a:pPr>
            <a:r>
              <a:rPr lang="en-US" sz="1777" b="1" dirty="0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1777" b="1" dirty="0" err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นรม</a:t>
            </a:r>
            <a:r>
              <a:rPr lang="en-US" sz="1777" b="1" dirty="0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. </a:t>
            </a:r>
            <a:r>
              <a:rPr lang="en-US" sz="1777" b="1" dirty="0" err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ส่งมอบบันทึก</a:t>
            </a:r>
            <a:endParaRPr lang="en-US" sz="1777" b="1" dirty="0">
              <a:solidFill>
                <a:srgbClr val="FCFDFE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488"/>
              </a:lnSpc>
            </a:pPr>
            <a:r>
              <a:rPr lang="en-US" sz="1777" b="1" dirty="0" err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เบื้องต้น</a:t>
            </a:r>
            <a:r>
              <a:rPr lang="en-US" sz="1777" b="1" dirty="0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(Initial Memorandum: IM) 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 b="1" dirty="0" err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ให้กับรองเลขาธิการ</a:t>
            </a:r>
            <a:r>
              <a:rPr lang="en-US" sz="1777" b="1" dirty="0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1683766" y="5782584"/>
            <a:ext cx="2543805" cy="94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</a:pPr>
            <a:r>
              <a:rPr lang="en-US" sz="1777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รัฐบาลตั้งเป้าหมายที่จะเข้าเป็นสมาชิก OECD 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ภายในปี 2573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4587119" y="5782584"/>
            <a:ext cx="2543805" cy="1574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</a:pPr>
            <a:r>
              <a:rPr lang="en-US" sz="1777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IM คือเอกสารการประเมินความสอดคล้องระหว่างกฎหมาย นโยบาย และ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แนวปฏิบัติของไทย กับมาตรฐานของ OECD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28700" y="1993246"/>
            <a:ext cx="13334476" cy="67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8"/>
              </a:lnSpc>
            </a:pPr>
            <a:r>
              <a:rPr lang="en-US" sz="44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การขับคลื่อนการเข้าเป็นสมาชิก</a:t>
            </a:r>
            <a:r>
              <a:rPr lang="en-US" sz="4400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 </a:t>
            </a:r>
            <a:r>
              <a:rPr lang="en-US" sz="4400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ในช่วงที่ผ่านมา</a:t>
            </a:r>
            <a:endParaRPr lang="en-US" sz="4400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grpSp>
        <p:nvGrpSpPr>
          <p:cNvPr id="57" name="Group 57"/>
          <p:cNvGrpSpPr/>
          <p:nvPr/>
        </p:nvGrpSpPr>
        <p:grpSpPr>
          <a:xfrm>
            <a:off x="320631" y="209673"/>
            <a:ext cx="3216244" cy="817337"/>
            <a:chOff x="0" y="0"/>
            <a:chExt cx="4288326" cy="1089783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634674" cy="1089783"/>
            </a:xfrm>
            <a:custGeom>
              <a:avLst/>
              <a:gdLst/>
              <a:ahLst/>
              <a:cxnLst/>
              <a:rect l="l" t="t" r="r" b="b"/>
              <a:pathLst>
                <a:path w="1634674" h="1089783">
                  <a:moveTo>
                    <a:pt x="0" y="0"/>
                  </a:moveTo>
                  <a:lnTo>
                    <a:pt x="1634674" y="0"/>
                  </a:lnTo>
                  <a:lnTo>
                    <a:pt x="1634674" y="1089783"/>
                  </a:lnTo>
                  <a:lnTo>
                    <a:pt x="0" y="1089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1303582" y="324421"/>
              <a:ext cx="2984744" cy="40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  <a:spcBef>
                  <a:spcPct val="0"/>
                </a:spcBef>
              </a:pPr>
              <a:r>
                <a:rPr lang="en-US" sz="1818" b="1" i="1">
                  <a:solidFill>
                    <a:srgbClr val="6893BF"/>
                  </a:solidFill>
                  <a:latin typeface="Public Sans 2 Bold Italics"/>
                  <a:ea typeface="Public Sans 2 Bold Italics"/>
                  <a:cs typeface="Public Sans 2 Bold Italics"/>
                  <a:sym typeface="Public Sans 2 Bold Italics"/>
                </a:rPr>
                <a:t>NESDC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7504815" y="9503815"/>
            <a:ext cx="816965" cy="816965"/>
            <a:chOff x="0" y="0"/>
            <a:chExt cx="1089286" cy="1089286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5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8389" y="902068"/>
            <a:ext cx="1380366" cy="1535873"/>
          </a:xfrm>
          <a:custGeom>
            <a:avLst/>
            <a:gdLst/>
            <a:ahLst/>
            <a:cxnLst/>
            <a:rect l="l" t="t" r="r" b="b"/>
            <a:pathLst>
              <a:path w="1380366" h="1535873">
                <a:moveTo>
                  <a:pt x="0" y="0"/>
                </a:moveTo>
                <a:lnTo>
                  <a:pt x="1380366" y="0"/>
                </a:lnTo>
                <a:lnTo>
                  <a:pt x="1380366" y="1535873"/>
                </a:lnTo>
                <a:lnTo>
                  <a:pt x="0" y="1535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10133408" y="-155929"/>
            <a:ext cx="5616272" cy="1755085"/>
          </a:xfrm>
          <a:custGeom>
            <a:avLst/>
            <a:gdLst/>
            <a:ahLst/>
            <a:cxnLst/>
            <a:rect l="l" t="t" r="r" b="b"/>
            <a:pathLst>
              <a:path w="5616272" h="1755085">
                <a:moveTo>
                  <a:pt x="0" y="0"/>
                </a:moveTo>
                <a:lnTo>
                  <a:pt x="5616272" y="0"/>
                </a:lnTo>
                <a:lnTo>
                  <a:pt x="5616272" y="1755085"/>
                </a:lnTo>
                <a:lnTo>
                  <a:pt x="0" y="17550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>
            <a:off x="4063970" y="2367592"/>
            <a:ext cx="7315200" cy="1124712"/>
          </a:xfrm>
          <a:custGeom>
            <a:avLst/>
            <a:gdLst/>
            <a:ahLst/>
            <a:cxnLst/>
            <a:rect l="l" t="t" r="r" b="b"/>
            <a:pathLst>
              <a:path w="7315200" h="1124712">
                <a:moveTo>
                  <a:pt x="0" y="0"/>
                </a:moveTo>
                <a:lnTo>
                  <a:pt x="7315200" y="0"/>
                </a:lnTo>
                <a:lnTo>
                  <a:pt x="7315200" y="1124712"/>
                </a:lnTo>
                <a:lnTo>
                  <a:pt x="0" y="1124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667906" y="3376802"/>
            <a:ext cx="11017369" cy="383403"/>
            <a:chOff x="0" y="0"/>
            <a:chExt cx="11678196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78196" cy="406400"/>
            </a:xfrm>
            <a:custGeom>
              <a:avLst/>
              <a:gdLst/>
              <a:ahLst/>
              <a:cxnLst/>
              <a:rect l="l" t="t" r="r" b="b"/>
              <a:pathLst>
                <a:path w="11678196" h="406400">
                  <a:moveTo>
                    <a:pt x="11474996" y="0"/>
                  </a:moveTo>
                  <a:cubicBezTo>
                    <a:pt x="11587221" y="0"/>
                    <a:pt x="11678196" y="90976"/>
                    <a:pt x="11678196" y="203200"/>
                  </a:cubicBezTo>
                  <a:cubicBezTo>
                    <a:pt x="11678196" y="315424"/>
                    <a:pt x="11587221" y="406400"/>
                    <a:pt x="1147499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F4983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11678196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977358" y="3568504"/>
            <a:ext cx="10398464" cy="0"/>
          </a:xfrm>
          <a:prstGeom prst="line">
            <a:avLst/>
          </a:prstGeom>
          <a:ln w="38100" cap="rnd">
            <a:solidFill>
              <a:srgbClr val="FCFDFE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 dirty="0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2945975" y="4349920"/>
            <a:ext cx="386123" cy="38612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893B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42003" tIns="42003" rIns="42003" bIns="42003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8707984" y="2418023"/>
            <a:ext cx="386123" cy="38612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61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42003" tIns="42003" rIns="42003" bIns="42003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5400000">
            <a:off x="4899405" y="2416015"/>
            <a:ext cx="386123" cy="38612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893B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42003" tIns="42003" rIns="42003" bIns="42003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5400000">
            <a:off x="6852836" y="4349920"/>
            <a:ext cx="386123" cy="386123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893B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42003" tIns="42003" rIns="42003" bIns="42003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10464907" y="9589855"/>
            <a:ext cx="106076" cy="10607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7C9D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42003" tIns="42003" rIns="42003" bIns="42003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3920345" y="160799"/>
            <a:ext cx="1380366" cy="1535873"/>
          </a:xfrm>
          <a:custGeom>
            <a:avLst/>
            <a:gdLst/>
            <a:ahLst/>
            <a:cxnLst/>
            <a:rect l="l" t="t" r="r" b="b"/>
            <a:pathLst>
              <a:path w="1380366" h="1535873">
                <a:moveTo>
                  <a:pt x="0" y="0"/>
                </a:moveTo>
                <a:lnTo>
                  <a:pt x="1380366" y="0"/>
                </a:lnTo>
                <a:lnTo>
                  <a:pt x="1380366" y="1535873"/>
                </a:lnTo>
                <a:lnTo>
                  <a:pt x="0" y="1535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5" name="Group 25"/>
          <p:cNvGrpSpPr/>
          <p:nvPr/>
        </p:nvGrpSpPr>
        <p:grpSpPr>
          <a:xfrm>
            <a:off x="1527317" y="787392"/>
            <a:ext cx="2662055" cy="1562640"/>
            <a:chOff x="0" y="0"/>
            <a:chExt cx="1037723" cy="60914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37723" cy="609149"/>
            </a:xfrm>
            <a:custGeom>
              <a:avLst/>
              <a:gdLst/>
              <a:ahLst/>
              <a:cxnLst/>
              <a:rect l="l" t="t" r="r" b="b"/>
              <a:pathLst>
                <a:path w="1037723" h="609149">
                  <a:moveTo>
                    <a:pt x="61073" y="0"/>
                  </a:moveTo>
                  <a:lnTo>
                    <a:pt x="976650" y="0"/>
                  </a:lnTo>
                  <a:cubicBezTo>
                    <a:pt x="992848" y="0"/>
                    <a:pt x="1008382" y="6434"/>
                    <a:pt x="1019835" y="17888"/>
                  </a:cubicBezTo>
                  <a:cubicBezTo>
                    <a:pt x="1031289" y="29341"/>
                    <a:pt x="1037723" y="44876"/>
                    <a:pt x="1037723" y="61073"/>
                  </a:cubicBezTo>
                  <a:lnTo>
                    <a:pt x="1037723" y="548076"/>
                  </a:lnTo>
                  <a:cubicBezTo>
                    <a:pt x="1037723" y="581805"/>
                    <a:pt x="1010380" y="609149"/>
                    <a:pt x="976650" y="609149"/>
                  </a:cubicBezTo>
                  <a:lnTo>
                    <a:pt x="61073" y="609149"/>
                  </a:lnTo>
                  <a:cubicBezTo>
                    <a:pt x="44876" y="609149"/>
                    <a:pt x="29341" y="602714"/>
                    <a:pt x="17888" y="591261"/>
                  </a:cubicBezTo>
                  <a:cubicBezTo>
                    <a:pt x="6434" y="579807"/>
                    <a:pt x="0" y="564273"/>
                    <a:pt x="0" y="548076"/>
                  </a:cubicBezTo>
                  <a:lnTo>
                    <a:pt x="0" y="61073"/>
                  </a:lnTo>
                  <a:cubicBezTo>
                    <a:pt x="0" y="27343"/>
                    <a:pt x="27343" y="0"/>
                    <a:pt x="61073" y="0"/>
                  </a:cubicBezTo>
                  <a:close/>
                </a:path>
              </a:pathLst>
            </a:custGeom>
            <a:solidFill>
              <a:srgbClr val="DEEEFF"/>
            </a:solidFill>
            <a:ln w="28575" cap="rnd">
              <a:solidFill>
                <a:srgbClr val="0B5884"/>
              </a:solidFill>
              <a:prstDash val="sysDot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9525"/>
              <a:ext cx="1037723" cy="5996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33542" y="675660"/>
            <a:ext cx="2411001" cy="1674371"/>
            <a:chOff x="0" y="0"/>
            <a:chExt cx="939857" cy="65270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39857" cy="652704"/>
            </a:xfrm>
            <a:custGeom>
              <a:avLst/>
              <a:gdLst/>
              <a:ahLst/>
              <a:cxnLst/>
              <a:rect l="l" t="t" r="r" b="b"/>
              <a:pathLst>
                <a:path w="939857" h="652704">
                  <a:moveTo>
                    <a:pt x="67433" y="0"/>
                  </a:moveTo>
                  <a:lnTo>
                    <a:pt x="872425" y="0"/>
                  </a:lnTo>
                  <a:cubicBezTo>
                    <a:pt x="909667" y="0"/>
                    <a:pt x="939857" y="30191"/>
                    <a:pt x="939857" y="67433"/>
                  </a:cubicBezTo>
                  <a:lnTo>
                    <a:pt x="939857" y="585271"/>
                  </a:lnTo>
                  <a:cubicBezTo>
                    <a:pt x="939857" y="603156"/>
                    <a:pt x="932753" y="620307"/>
                    <a:pt x="920107" y="632953"/>
                  </a:cubicBezTo>
                  <a:cubicBezTo>
                    <a:pt x="907461" y="645600"/>
                    <a:pt x="890309" y="652704"/>
                    <a:pt x="872425" y="652704"/>
                  </a:cubicBezTo>
                  <a:lnTo>
                    <a:pt x="67433" y="652704"/>
                  </a:lnTo>
                  <a:cubicBezTo>
                    <a:pt x="49548" y="652704"/>
                    <a:pt x="32397" y="645600"/>
                    <a:pt x="19751" y="632953"/>
                  </a:cubicBezTo>
                  <a:cubicBezTo>
                    <a:pt x="7104" y="620307"/>
                    <a:pt x="0" y="603156"/>
                    <a:pt x="0" y="585271"/>
                  </a:cubicBezTo>
                  <a:lnTo>
                    <a:pt x="0" y="67433"/>
                  </a:lnTo>
                  <a:cubicBezTo>
                    <a:pt x="0" y="49548"/>
                    <a:pt x="7104" y="32397"/>
                    <a:pt x="19751" y="19751"/>
                  </a:cubicBezTo>
                  <a:cubicBezTo>
                    <a:pt x="32397" y="7104"/>
                    <a:pt x="49548" y="0"/>
                    <a:pt x="67433" y="0"/>
                  </a:cubicBezTo>
                  <a:close/>
                </a:path>
              </a:pathLst>
            </a:custGeom>
            <a:solidFill>
              <a:srgbClr val="DEEEFF"/>
            </a:solidFill>
            <a:ln w="38100" cap="rnd">
              <a:solidFill>
                <a:srgbClr val="83AEDB"/>
              </a:solidFill>
              <a:prstDash val="sysDot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9525"/>
              <a:ext cx="939857" cy="643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5400000">
            <a:off x="1429493" y="2093461"/>
            <a:ext cx="918512" cy="998383"/>
          </a:xfrm>
          <a:custGeom>
            <a:avLst/>
            <a:gdLst/>
            <a:ahLst/>
            <a:cxnLst/>
            <a:rect l="l" t="t" r="r" b="b"/>
            <a:pathLst>
              <a:path w="918512" h="998383">
                <a:moveTo>
                  <a:pt x="0" y="0"/>
                </a:moveTo>
                <a:lnTo>
                  <a:pt x="918512" y="0"/>
                </a:lnTo>
                <a:lnTo>
                  <a:pt x="918512" y="998383"/>
                </a:lnTo>
                <a:lnTo>
                  <a:pt x="0" y="998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2" name="Freeform 32"/>
          <p:cNvSpPr/>
          <p:nvPr/>
        </p:nvSpPr>
        <p:spPr>
          <a:xfrm>
            <a:off x="12314694" y="675660"/>
            <a:ext cx="1380366" cy="1535873"/>
          </a:xfrm>
          <a:custGeom>
            <a:avLst/>
            <a:gdLst/>
            <a:ahLst/>
            <a:cxnLst/>
            <a:rect l="l" t="t" r="r" b="b"/>
            <a:pathLst>
              <a:path w="1380366" h="1535873">
                <a:moveTo>
                  <a:pt x="0" y="0"/>
                </a:moveTo>
                <a:lnTo>
                  <a:pt x="1380366" y="0"/>
                </a:lnTo>
                <a:lnTo>
                  <a:pt x="1380366" y="1535874"/>
                </a:lnTo>
                <a:lnTo>
                  <a:pt x="0" y="1535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3" name="Group 33"/>
          <p:cNvGrpSpPr/>
          <p:nvPr/>
        </p:nvGrpSpPr>
        <p:grpSpPr>
          <a:xfrm>
            <a:off x="9025786" y="787392"/>
            <a:ext cx="3756733" cy="1619466"/>
            <a:chOff x="0" y="0"/>
            <a:chExt cx="1464451" cy="63130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464451" cy="631301"/>
            </a:xfrm>
            <a:custGeom>
              <a:avLst/>
              <a:gdLst/>
              <a:ahLst/>
              <a:cxnLst/>
              <a:rect l="l" t="t" r="r" b="b"/>
              <a:pathLst>
                <a:path w="1464451" h="631301">
                  <a:moveTo>
                    <a:pt x="43277" y="0"/>
                  </a:moveTo>
                  <a:lnTo>
                    <a:pt x="1421174" y="0"/>
                  </a:lnTo>
                  <a:cubicBezTo>
                    <a:pt x="1432652" y="0"/>
                    <a:pt x="1443660" y="4560"/>
                    <a:pt x="1451776" y="12676"/>
                  </a:cubicBezTo>
                  <a:cubicBezTo>
                    <a:pt x="1459892" y="20792"/>
                    <a:pt x="1464451" y="31799"/>
                    <a:pt x="1464451" y="43277"/>
                  </a:cubicBezTo>
                  <a:lnTo>
                    <a:pt x="1464451" y="588024"/>
                  </a:lnTo>
                  <a:cubicBezTo>
                    <a:pt x="1464451" y="611925"/>
                    <a:pt x="1445075" y="631301"/>
                    <a:pt x="1421174" y="631301"/>
                  </a:cubicBezTo>
                  <a:lnTo>
                    <a:pt x="43277" y="631301"/>
                  </a:lnTo>
                  <a:cubicBezTo>
                    <a:pt x="31799" y="631301"/>
                    <a:pt x="20792" y="626741"/>
                    <a:pt x="12676" y="618625"/>
                  </a:cubicBezTo>
                  <a:cubicBezTo>
                    <a:pt x="4560" y="610509"/>
                    <a:pt x="0" y="599502"/>
                    <a:pt x="0" y="588024"/>
                  </a:cubicBezTo>
                  <a:lnTo>
                    <a:pt x="0" y="43277"/>
                  </a:lnTo>
                  <a:cubicBezTo>
                    <a:pt x="0" y="31799"/>
                    <a:pt x="4560" y="20792"/>
                    <a:pt x="12676" y="12676"/>
                  </a:cubicBezTo>
                  <a:cubicBezTo>
                    <a:pt x="20792" y="4560"/>
                    <a:pt x="31799" y="0"/>
                    <a:pt x="43277" y="0"/>
                  </a:cubicBezTo>
                  <a:close/>
                </a:path>
              </a:pathLst>
            </a:custGeom>
            <a:solidFill>
              <a:srgbClr val="FFEBB9"/>
            </a:solidFill>
            <a:ln w="38100" cap="rnd">
              <a:solidFill>
                <a:srgbClr val="FFA619"/>
              </a:solidFill>
              <a:prstDash val="sysDot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9525"/>
              <a:ext cx="1464451" cy="621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 rot="5400000">
            <a:off x="5338334" y="2093461"/>
            <a:ext cx="918512" cy="998383"/>
          </a:xfrm>
          <a:custGeom>
            <a:avLst/>
            <a:gdLst/>
            <a:ahLst/>
            <a:cxnLst/>
            <a:rect l="l" t="t" r="r" b="b"/>
            <a:pathLst>
              <a:path w="918512" h="998383">
                <a:moveTo>
                  <a:pt x="0" y="0"/>
                </a:moveTo>
                <a:lnTo>
                  <a:pt x="918512" y="0"/>
                </a:lnTo>
                <a:lnTo>
                  <a:pt x="918512" y="998383"/>
                </a:lnTo>
                <a:lnTo>
                  <a:pt x="0" y="998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7" name="Group 37"/>
          <p:cNvGrpSpPr/>
          <p:nvPr/>
        </p:nvGrpSpPr>
        <p:grpSpPr>
          <a:xfrm>
            <a:off x="3469975" y="4817684"/>
            <a:ext cx="2862448" cy="1229797"/>
            <a:chOff x="0" y="0"/>
            <a:chExt cx="1115841" cy="4794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115841" cy="479400"/>
            </a:xfrm>
            <a:custGeom>
              <a:avLst/>
              <a:gdLst/>
              <a:ahLst/>
              <a:cxnLst/>
              <a:rect l="l" t="t" r="r" b="b"/>
              <a:pathLst>
                <a:path w="1115841" h="479400">
                  <a:moveTo>
                    <a:pt x="56798" y="0"/>
                  </a:moveTo>
                  <a:lnTo>
                    <a:pt x="1059043" y="0"/>
                  </a:lnTo>
                  <a:cubicBezTo>
                    <a:pt x="1090411" y="0"/>
                    <a:pt x="1115841" y="25429"/>
                    <a:pt x="1115841" y="56798"/>
                  </a:cubicBezTo>
                  <a:lnTo>
                    <a:pt x="1115841" y="422602"/>
                  </a:lnTo>
                  <a:cubicBezTo>
                    <a:pt x="1115841" y="453971"/>
                    <a:pt x="1090411" y="479400"/>
                    <a:pt x="1059043" y="479400"/>
                  </a:cubicBezTo>
                  <a:lnTo>
                    <a:pt x="56798" y="479400"/>
                  </a:lnTo>
                  <a:cubicBezTo>
                    <a:pt x="25429" y="479400"/>
                    <a:pt x="0" y="453971"/>
                    <a:pt x="0" y="422602"/>
                  </a:cubicBezTo>
                  <a:lnTo>
                    <a:pt x="0" y="56798"/>
                  </a:lnTo>
                  <a:cubicBezTo>
                    <a:pt x="0" y="25429"/>
                    <a:pt x="25429" y="0"/>
                    <a:pt x="56798" y="0"/>
                  </a:cubicBezTo>
                  <a:close/>
                </a:path>
              </a:pathLst>
            </a:custGeom>
            <a:solidFill>
              <a:srgbClr val="DEEEFF"/>
            </a:solidFill>
            <a:ln w="38100" cap="rnd">
              <a:solidFill>
                <a:srgbClr val="83AEDB"/>
              </a:solidFill>
              <a:prstDash val="sysDot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9525"/>
              <a:ext cx="1115841" cy="469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7374102" y="4817684"/>
            <a:ext cx="2655652" cy="1328605"/>
            <a:chOff x="0" y="0"/>
            <a:chExt cx="1035227" cy="51791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035227" cy="517917"/>
            </a:xfrm>
            <a:custGeom>
              <a:avLst/>
              <a:gdLst/>
              <a:ahLst/>
              <a:cxnLst/>
              <a:rect l="l" t="t" r="r" b="b"/>
              <a:pathLst>
                <a:path w="1035227" h="517917">
                  <a:moveTo>
                    <a:pt x="61220" y="0"/>
                  </a:moveTo>
                  <a:lnTo>
                    <a:pt x="974007" y="0"/>
                  </a:lnTo>
                  <a:cubicBezTo>
                    <a:pt x="990243" y="0"/>
                    <a:pt x="1005815" y="6450"/>
                    <a:pt x="1017296" y="17931"/>
                  </a:cubicBezTo>
                  <a:cubicBezTo>
                    <a:pt x="1028777" y="29412"/>
                    <a:pt x="1035227" y="44984"/>
                    <a:pt x="1035227" y="61220"/>
                  </a:cubicBezTo>
                  <a:lnTo>
                    <a:pt x="1035227" y="456697"/>
                  </a:lnTo>
                  <a:cubicBezTo>
                    <a:pt x="1035227" y="472934"/>
                    <a:pt x="1028777" y="488505"/>
                    <a:pt x="1017296" y="499986"/>
                  </a:cubicBezTo>
                  <a:cubicBezTo>
                    <a:pt x="1005815" y="511467"/>
                    <a:pt x="990243" y="517917"/>
                    <a:pt x="974007" y="517917"/>
                  </a:cubicBezTo>
                  <a:lnTo>
                    <a:pt x="61220" y="517917"/>
                  </a:lnTo>
                  <a:cubicBezTo>
                    <a:pt x="44984" y="517917"/>
                    <a:pt x="29412" y="511467"/>
                    <a:pt x="17931" y="499986"/>
                  </a:cubicBezTo>
                  <a:cubicBezTo>
                    <a:pt x="6450" y="488505"/>
                    <a:pt x="0" y="472934"/>
                    <a:pt x="0" y="456697"/>
                  </a:cubicBezTo>
                  <a:lnTo>
                    <a:pt x="0" y="61220"/>
                  </a:lnTo>
                  <a:cubicBezTo>
                    <a:pt x="0" y="44984"/>
                    <a:pt x="6450" y="29412"/>
                    <a:pt x="17931" y="17931"/>
                  </a:cubicBezTo>
                  <a:cubicBezTo>
                    <a:pt x="29412" y="6450"/>
                    <a:pt x="44984" y="0"/>
                    <a:pt x="61220" y="0"/>
                  </a:cubicBezTo>
                  <a:close/>
                </a:path>
              </a:pathLst>
            </a:custGeom>
            <a:solidFill>
              <a:srgbClr val="DEEEFF"/>
            </a:solidFill>
            <a:ln w="38100" cap="rnd">
              <a:solidFill>
                <a:srgbClr val="83AEDB"/>
              </a:solidFill>
              <a:prstDash val="sysDot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9525"/>
              <a:ext cx="1035227" cy="508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 rot="5400000">
            <a:off x="3372033" y="4009150"/>
            <a:ext cx="918512" cy="998383"/>
          </a:xfrm>
          <a:custGeom>
            <a:avLst/>
            <a:gdLst/>
            <a:ahLst/>
            <a:cxnLst/>
            <a:rect l="l" t="t" r="r" b="b"/>
            <a:pathLst>
              <a:path w="918512" h="998383">
                <a:moveTo>
                  <a:pt x="0" y="0"/>
                </a:moveTo>
                <a:lnTo>
                  <a:pt x="918512" y="0"/>
                </a:lnTo>
                <a:lnTo>
                  <a:pt x="918512" y="998383"/>
                </a:lnTo>
                <a:lnTo>
                  <a:pt x="0" y="998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4" name="Freeform 44"/>
          <p:cNvSpPr/>
          <p:nvPr/>
        </p:nvSpPr>
        <p:spPr>
          <a:xfrm rot="5400000">
            <a:off x="7278894" y="4009150"/>
            <a:ext cx="918512" cy="998383"/>
          </a:xfrm>
          <a:custGeom>
            <a:avLst/>
            <a:gdLst/>
            <a:ahLst/>
            <a:cxnLst/>
            <a:rect l="l" t="t" r="r" b="b"/>
            <a:pathLst>
              <a:path w="918512" h="998383">
                <a:moveTo>
                  <a:pt x="0" y="0"/>
                </a:moveTo>
                <a:lnTo>
                  <a:pt x="918512" y="0"/>
                </a:lnTo>
                <a:lnTo>
                  <a:pt x="918512" y="998383"/>
                </a:lnTo>
                <a:lnTo>
                  <a:pt x="0" y="998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5" name="Group 45"/>
          <p:cNvGrpSpPr/>
          <p:nvPr/>
        </p:nvGrpSpPr>
        <p:grpSpPr>
          <a:xfrm rot="5400000">
            <a:off x="1056898" y="2416015"/>
            <a:ext cx="386123" cy="386123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893B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29519" tIns="29519" rIns="29519" bIns="29519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48" name="AutoShape 48"/>
          <p:cNvSpPr/>
          <p:nvPr/>
        </p:nvSpPr>
        <p:spPr>
          <a:xfrm flipV="1">
            <a:off x="8884463" y="2594741"/>
            <a:ext cx="16583" cy="973763"/>
          </a:xfrm>
          <a:prstGeom prst="line">
            <a:avLst/>
          </a:prstGeom>
          <a:ln w="38100" cap="flat">
            <a:solidFill>
              <a:srgbClr val="FFA619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49" name="AutoShape 49"/>
          <p:cNvSpPr/>
          <p:nvPr/>
        </p:nvSpPr>
        <p:spPr>
          <a:xfrm>
            <a:off x="3139036" y="3568504"/>
            <a:ext cx="0" cy="921440"/>
          </a:xfrm>
          <a:prstGeom prst="line">
            <a:avLst/>
          </a:prstGeom>
          <a:ln w="38100" cap="rnd">
            <a:solidFill>
              <a:srgbClr val="6893B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50" name="AutoShape 50"/>
          <p:cNvSpPr/>
          <p:nvPr/>
        </p:nvSpPr>
        <p:spPr>
          <a:xfrm>
            <a:off x="7045898" y="3543355"/>
            <a:ext cx="0" cy="946589"/>
          </a:xfrm>
          <a:prstGeom prst="line">
            <a:avLst/>
          </a:prstGeom>
          <a:ln w="38100" cap="rnd">
            <a:solidFill>
              <a:srgbClr val="6893B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51" name="AutoShape 51"/>
          <p:cNvSpPr/>
          <p:nvPr/>
        </p:nvSpPr>
        <p:spPr>
          <a:xfrm flipV="1">
            <a:off x="5092467" y="2662115"/>
            <a:ext cx="0" cy="865474"/>
          </a:xfrm>
          <a:prstGeom prst="line">
            <a:avLst/>
          </a:prstGeom>
          <a:ln w="38100" cap="rnd">
            <a:solidFill>
              <a:srgbClr val="6893B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52" name="Group 52"/>
          <p:cNvGrpSpPr/>
          <p:nvPr/>
        </p:nvGrpSpPr>
        <p:grpSpPr>
          <a:xfrm rot="5400000">
            <a:off x="6058839" y="8693785"/>
            <a:ext cx="11017369" cy="383403"/>
            <a:chOff x="0" y="0"/>
            <a:chExt cx="11678196" cy="4064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1678196" cy="406400"/>
            </a:xfrm>
            <a:custGeom>
              <a:avLst/>
              <a:gdLst/>
              <a:ahLst/>
              <a:cxnLst/>
              <a:rect l="l" t="t" r="r" b="b"/>
              <a:pathLst>
                <a:path w="11678196" h="406400">
                  <a:moveTo>
                    <a:pt x="11474996" y="0"/>
                  </a:moveTo>
                  <a:cubicBezTo>
                    <a:pt x="11587221" y="0"/>
                    <a:pt x="11678196" y="90976"/>
                    <a:pt x="11678196" y="203200"/>
                  </a:cubicBezTo>
                  <a:cubicBezTo>
                    <a:pt x="11678196" y="315424"/>
                    <a:pt x="11587221" y="406400"/>
                    <a:pt x="1147499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F4983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9525"/>
              <a:ext cx="11678196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sp>
        <p:nvSpPr>
          <p:cNvPr id="55" name="AutoShape 55"/>
          <p:cNvSpPr/>
          <p:nvPr/>
        </p:nvSpPr>
        <p:spPr>
          <a:xfrm>
            <a:off x="11567524" y="3686255"/>
            <a:ext cx="0" cy="10398464"/>
          </a:xfrm>
          <a:prstGeom prst="line">
            <a:avLst/>
          </a:prstGeom>
          <a:ln w="38100" cap="rnd">
            <a:solidFill>
              <a:srgbClr val="FCFDFE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56" name="Group 56"/>
          <p:cNvGrpSpPr/>
          <p:nvPr/>
        </p:nvGrpSpPr>
        <p:grpSpPr>
          <a:xfrm>
            <a:off x="13717384" y="4964400"/>
            <a:ext cx="3672624" cy="1365186"/>
            <a:chOff x="0" y="0"/>
            <a:chExt cx="1431664" cy="532177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431664" cy="532177"/>
            </a:xfrm>
            <a:custGeom>
              <a:avLst/>
              <a:gdLst/>
              <a:ahLst/>
              <a:cxnLst/>
              <a:rect l="l" t="t" r="r" b="b"/>
              <a:pathLst>
                <a:path w="1431664" h="532177">
                  <a:moveTo>
                    <a:pt x="44268" y="0"/>
                  </a:moveTo>
                  <a:lnTo>
                    <a:pt x="1387395" y="0"/>
                  </a:lnTo>
                  <a:cubicBezTo>
                    <a:pt x="1411844" y="0"/>
                    <a:pt x="1431664" y="19820"/>
                    <a:pt x="1431664" y="44268"/>
                  </a:cubicBezTo>
                  <a:lnTo>
                    <a:pt x="1431664" y="487909"/>
                  </a:lnTo>
                  <a:cubicBezTo>
                    <a:pt x="1431664" y="512358"/>
                    <a:pt x="1411844" y="532177"/>
                    <a:pt x="1387395" y="532177"/>
                  </a:cubicBezTo>
                  <a:lnTo>
                    <a:pt x="44268" y="532177"/>
                  </a:lnTo>
                  <a:cubicBezTo>
                    <a:pt x="32528" y="532177"/>
                    <a:pt x="21268" y="527513"/>
                    <a:pt x="12966" y="519212"/>
                  </a:cubicBezTo>
                  <a:cubicBezTo>
                    <a:pt x="4664" y="510910"/>
                    <a:pt x="0" y="499650"/>
                    <a:pt x="0" y="487909"/>
                  </a:cubicBezTo>
                  <a:lnTo>
                    <a:pt x="0" y="44268"/>
                  </a:lnTo>
                  <a:cubicBezTo>
                    <a:pt x="0" y="19820"/>
                    <a:pt x="19820" y="0"/>
                    <a:pt x="44268" y="0"/>
                  </a:cubicBezTo>
                  <a:close/>
                </a:path>
              </a:pathLst>
            </a:custGeom>
            <a:solidFill>
              <a:srgbClr val="DEF1EE"/>
            </a:solidFill>
            <a:ln w="38100" cap="rnd">
              <a:solidFill>
                <a:srgbClr val="1C794C"/>
              </a:solidFill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9525"/>
              <a:ext cx="1431664" cy="5226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sp>
        <p:nvSpPr>
          <p:cNvPr id="59" name="Freeform 59"/>
          <p:cNvSpPr/>
          <p:nvPr/>
        </p:nvSpPr>
        <p:spPr>
          <a:xfrm rot="5400000">
            <a:off x="13033374" y="4730849"/>
            <a:ext cx="918512" cy="998383"/>
          </a:xfrm>
          <a:custGeom>
            <a:avLst/>
            <a:gdLst/>
            <a:ahLst/>
            <a:cxnLst/>
            <a:rect l="l" t="t" r="r" b="b"/>
            <a:pathLst>
              <a:path w="918512" h="998383">
                <a:moveTo>
                  <a:pt x="0" y="0"/>
                </a:moveTo>
                <a:lnTo>
                  <a:pt x="918512" y="0"/>
                </a:lnTo>
                <a:lnTo>
                  <a:pt x="918512" y="998382"/>
                </a:lnTo>
                <a:lnTo>
                  <a:pt x="0" y="9983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60" name="Group 60"/>
          <p:cNvGrpSpPr/>
          <p:nvPr/>
        </p:nvGrpSpPr>
        <p:grpSpPr>
          <a:xfrm rot="5400000">
            <a:off x="12618754" y="5053403"/>
            <a:ext cx="386123" cy="386123"/>
            <a:chOff x="0" y="0"/>
            <a:chExt cx="812800" cy="8128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C1B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29519" tIns="29519" rIns="29519" bIns="29519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63" name="AutoShape 63"/>
          <p:cNvSpPr/>
          <p:nvPr/>
        </p:nvSpPr>
        <p:spPr>
          <a:xfrm>
            <a:off x="11556803" y="5246464"/>
            <a:ext cx="1448074" cy="0"/>
          </a:xfrm>
          <a:prstGeom prst="line">
            <a:avLst/>
          </a:prstGeom>
          <a:ln w="38100" cap="rnd">
            <a:solidFill>
              <a:srgbClr val="4F8874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64" name="Group 64"/>
          <p:cNvGrpSpPr/>
          <p:nvPr/>
        </p:nvGrpSpPr>
        <p:grpSpPr>
          <a:xfrm>
            <a:off x="13733489" y="6891357"/>
            <a:ext cx="3640414" cy="972390"/>
            <a:chOff x="0" y="0"/>
            <a:chExt cx="1419107" cy="379058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1419107" cy="379058"/>
            </a:xfrm>
            <a:custGeom>
              <a:avLst/>
              <a:gdLst/>
              <a:ahLst/>
              <a:cxnLst/>
              <a:rect l="l" t="t" r="r" b="b"/>
              <a:pathLst>
                <a:path w="1419107" h="379058">
                  <a:moveTo>
                    <a:pt x="44660" y="0"/>
                  </a:moveTo>
                  <a:lnTo>
                    <a:pt x="1374448" y="0"/>
                  </a:lnTo>
                  <a:cubicBezTo>
                    <a:pt x="1386292" y="0"/>
                    <a:pt x="1397651" y="4705"/>
                    <a:pt x="1406027" y="13081"/>
                  </a:cubicBezTo>
                  <a:cubicBezTo>
                    <a:pt x="1414402" y="21456"/>
                    <a:pt x="1419107" y="32815"/>
                    <a:pt x="1419107" y="44660"/>
                  </a:cubicBezTo>
                  <a:lnTo>
                    <a:pt x="1419107" y="334398"/>
                  </a:lnTo>
                  <a:cubicBezTo>
                    <a:pt x="1419107" y="359063"/>
                    <a:pt x="1399112" y="379058"/>
                    <a:pt x="1374448" y="379058"/>
                  </a:cubicBezTo>
                  <a:lnTo>
                    <a:pt x="44660" y="379058"/>
                  </a:lnTo>
                  <a:cubicBezTo>
                    <a:pt x="19995" y="379058"/>
                    <a:pt x="0" y="359063"/>
                    <a:pt x="0" y="334398"/>
                  </a:cubicBezTo>
                  <a:lnTo>
                    <a:pt x="0" y="44660"/>
                  </a:lnTo>
                  <a:cubicBezTo>
                    <a:pt x="0" y="19995"/>
                    <a:pt x="19995" y="0"/>
                    <a:pt x="44660" y="0"/>
                  </a:cubicBezTo>
                  <a:close/>
                </a:path>
              </a:pathLst>
            </a:custGeom>
            <a:solidFill>
              <a:srgbClr val="DEF1EE"/>
            </a:solidFill>
            <a:ln w="38100" cap="rnd">
              <a:solidFill>
                <a:srgbClr val="1C794C"/>
              </a:solidFill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9525"/>
              <a:ext cx="1419107" cy="369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sp>
        <p:nvSpPr>
          <p:cNvPr id="67" name="Freeform 67"/>
          <p:cNvSpPr/>
          <p:nvPr/>
        </p:nvSpPr>
        <p:spPr>
          <a:xfrm rot="5400000">
            <a:off x="13033374" y="6375741"/>
            <a:ext cx="918512" cy="998383"/>
          </a:xfrm>
          <a:custGeom>
            <a:avLst/>
            <a:gdLst/>
            <a:ahLst/>
            <a:cxnLst/>
            <a:rect l="l" t="t" r="r" b="b"/>
            <a:pathLst>
              <a:path w="918512" h="998383">
                <a:moveTo>
                  <a:pt x="0" y="0"/>
                </a:moveTo>
                <a:lnTo>
                  <a:pt x="918512" y="0"/>
                </a:lnTo>
                <a:lnTo>
                  <a:pt x="918512" y="998383"/>
                </a:lnTo>
                <a:lnTo>
                  <a:pt x="0" y="9983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68" name="Group 68"/>
          <p:cNvGrpSpPr/>
          <p:nvPr/>
        </p:nvGrpSpPr>
        <p:grpSpPr>
          <a:xfrm rot="5400000">
            <a:off x="12608672" y="6682954"/>
            <a:ext cx="386123" cy="386123"/>
            <a:chOff x="0" y="0"/>
            <a:chExt cx="812800" cy="8128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C1B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29519" tIns="29519" rIns="29519" bIns="29519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71" name="AutoShape 71"/>
          <p:cNvSpPr/>
          <p:nvPr/>
        </p:nvSpPr>
        <p:spPr>
          <a:xfrm flipV="1">
            <a:off x="11527082" y="6878338"/>
            <a:ext cx="1081603" cy="13018"/>
          </a:xfrm>
          <a:prstGeom prst="line">
            <a:avLst/>
          </a:prstGeom>
          <a:ln w="38100" cap="rnd">
            <a:solidFill>
              <a:srgbClr val="4F8874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72" name="Group 72"/>
          <p:cNvGrpSpPr/>
          <p:nvPr/>
        </p:nvGrpSpPr>
        <p:grpSpPr>
          <a:xfrm>
            <a:off x="13795783" y="8566975"/>
            <a:ext cx="3578120" cy="1136160"/>
            <a:chOff x="0" y="0"/>
            <a:chExt cx="1394824" cy="442898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1394824" cy="442898"/>
            </a:xfrm>
            <a:custGeom>
              <a:avLst/>
              <a:gdLst/>
              <a:ahLst/>
              <a:cxnLst/>
              <a:rect l="l" t="t" r="r" b="b"/>
              <a:pathLst>
                <a:path w="1394824" h="442898">
                  <a:moveTo>
                    <a:pt x="45437" y="0"/>
                  </a:moveTo>
                  <a:lnTo>
                    <a:pt x="1349387" y="0"/>
                  </a:lnTo>
                  <a:cubicBezTo>
                    <a:pt x="1361437" y="0"/>
                    <a:pt x="1372994" y="4787"/>
                    <a:pt x="1381516" y="13308"/>
                  </a:cubicBezTo>
                  <a:cubicBezTo>
                    <a:pt x="1390037" y="21829"/>
                    <a:pt x="1394824" y="33387"/>
                    <a:pt x="1394824" y="45437"/>
                  </a:cubicBezTo>
                  <a:lnTo>
                    <a:pt x="1394824" y="397461"/>
                  </a:lnTo>
                  <a:cubicBezTo>
                    <a:pt x="1394824" y="422556"/>
                    <a:pt x="1374481" y="442898"/>
                    <a:pt x="1349387" y="442898"/>
                  </a:cubicBezTo>
                  <a:lnTo>
                    <a:pt x="45437" y="442898"/>
                  </a:lnTo>
                  <a:cubicBezTo>
                    <a:pt x="33387" y="442898"/>
                    <a:pt x="21829" y="438111"/>
                    <a:pt x="13308" y="429590"/>
                  </a:cubicBezTo>
                  <a:cubicBezTo>
                    <a:pt x="4787" y="421069"/>
                    <a:pt x="0" y="409512"/>
                    <a:pt x="0" y="397461"/>
                  </a:cubicBezTo>
                  <a:lnTo>
                    <a:pt x="0" y="45437"/>
                  </a:lnTo>
                  <a:cubicBezTo>
                    <a:pt x="0" y="33387"/>
                    <a:pt x="4787" y="21829"/>
                    <a:pt x="13308" y="13308"/>
                  </a:cubicBezTo>
                  <a:cubicBezTo>
                    <a:pt x="21829" y="4787"/>
                    <a:pt x="33387" y="0"/>
                    <a:pt x="45437" y="0"/>
                  </a:cubicBezTo>
                  <a:close/>
                </a:path>
              </a:pathLst>
            </a:custGeom>
            <a:solidFill>
              <a:srgbClr val="DEF1EE"/>
            </a:solidFill>
            <a:ln w="38100" cap="rnd">
              <a:solidFill>
                <a:srgbClr val="1C794C"/>
              </a:solidFill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9525"/>
              <a:ext cx="1394824" cy="4333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sp>
        <p:nvSpPr>
          <p:cNvPr id="75" name="Freeform 75"/>
          <p:cNvSpPr/>
          <p:nvPr/>
        </p:nvSpPr>
        <p:spPr>
          <a:xfrm rot="5400000">
            <a:off x="13033374" y="8042219"/>
            <a:ext cx="918512" cy="998383"/>
          </a:xfrm>
          <a:custGeom>
            <a:avLst/>
            <a:gdLst/>
            <a:ahLst/>
            <a:cxnLst/>
            <a:rect l="l" t="t" r="r" b="b"/>
            <a:pathLst>
              <a:path w="918512" h="998383">
                <a:moveTo>
                  <a:pt x="0" y="0"/>
                </a:moveTo>
                <a:lnTo>
                  <a:pt x="918512" y="0"/>
                </a:lnTo>
                <a:lnTo>
                  <a:pt x="918512" y="998382"/>
                </a:lnTo>
                <a:lnTo>
                  <a:pt x="0" y="9983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76" name="Group 76"/>
          <p:cNvGrpSpPr/>
          <p:nvPr/>
        </p:nvGrpSpPr>
        <p:grpSpPr>
          <a:xfrm rot="5400000">
            <a:off x="12608672" y="8375289"/>
            <a:ext cx="386123" cy="386123"/>
            <a:chOff x="0" y="0"/>
            <a:chExt cx="812800" cy="81280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C1B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29519" tIns="29519" rIns="29519" bIns="29519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79" name="AutoShape 79"/>
          <p:cNvSpPr/>
          <p:nvPr/>
        </p:nvSpPr>
        <p:spPr>
          <a:xfrm>
            <a:off x="11527082" y="8568350"/>
            <a:ext cx="1081589" cy="0"/>
          </a:xfrm>
          <a:prstGeom prst="line">
            <a:avLst/>
          </a:prstGeom>
          <a:ln w="38100" cap="rnd">
            <a:solidFill>
              <a:srgbClr val="4F8874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80" name="Group 80"/>
          <p:cNvGrpSpPr/>
          <p:nvPr/>
        </p:nvGrpSpPr>
        <p:grpSpPr>
          <a:xfrm>
            <a:off x="5844395" y="8388376"/>
            <a:ext cx="3965356" cy="1126391"/>
            <a:chOff x="0" y="0"/>
            <a:chExt cx="1545776" cy="43909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1545776" cy="439090"/>
            </a:xfrm>
            <a:custGeom>
              <a:avLst/>
              <a:gdLst/>
              <a:ahLst/>
              <a:cxnLst/>
              <a:rect l="l" t="t" r="r" b="b"/>
              <a:pathLst>
                <a:path w="1545776" h="439090">
                  <a:moveTo>
                    <a:pt x="41000" y="0"/>
                  </a:moveTo>
                  <a:lnTo>
                    <a:pt x="1504776" y="0"/>
                  </a:lnTo>
                  <a:cubicBezTo>
                    <a:pt x="1527420" y="0"/>
                    <a:pt x="1545776" y="18356"/>
                    <a:pt x="1545776" y="41000"/>
                  </a:cubicBezTo>
                  <a:lnTo>
                    <a:pt x="1545776" y="398090"/>
                  </a:lnTo>
                  <a:cubicBezTo>
                    <a:pt x="1545776" y="408964"/>
                    <a:pt x="1541457" y="419392"/>
                    <a:pt x="1533768" y="427081"/>
                  </a:cubicBezTo>
                  <a:cubicBezTo>
                    <a:pt x="1526079" y="434770"/>
                    <a:pt x="1515650" y="439090"/>
                    <a:pt x="1504776" y="439090"/>
                  </a:cubicBezTo>
                  <a:lnTo>
                    <a:pt x="41000" y="439090"/>
                  </a:lnTo>
                  <a:cubicBezTo>
                    <a:pt x="30126" y="439090"/>
                    <a:pt x="19698" y="434770"/>
                    <a:pt x="12009" y="427081"/>
                  </a:cubicBezTo>
                  <a:cubicBezTo>
                    <a:pt x="4320" y="419392"/>
                    <a:pt x="0" y="408964"/>
                    <a:pt x="0" y="398090"/>
                  </a:cubicBezTo>
                  <a:lnTo>
                    <a:pt x="0" y="41000"/>
                  </a:lnTo>
                  <a:cubicBezTo>
                    <a:pt x="0" y="30126"/>
                    <a:pt x="4320" y="19698"/>
                    <a:pt x="12009" y="12009"/>
                  </a:cubicBezTo>
                  <a:cubicBezTo>
                    <a:pt x="19698" y="4320"/>
                    <a:pt x="30126" y="0"/>
                    <a:pt x="41000" y="0"/>
                  </a:cubicBezTo>
                  <a:close/>
                </a:path>
              </a:pathLst>
            </a:custGeom>
            <a:solidFill>
              <a:srgbClr val="DEF1EE"/>
            </a:solidFill>
            <a:ln w="38100" cap="rnd">
              <a:solidFill>
                <a:srgbClr val="317771"/>
              </a:solidFill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9525"/>
              <a:ext cx="1545776" cy="429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sp>
        <p:nvSpPr>
          <p:cNvPr id="83" name="Freeform 83"/>
          <p:cNvSpPr/>
          <p:nvPr/>
        </p:nvSpPr>
        <p:spPr>
          <a:xfrm rot="-5400000">
            <a:off x="9403533" y="9044809"/>
            <a:ext cx="918512" cy="998383"/>
          </a:xfrm>
          <a:custGeom>
            <a:avLst/>
            <a:gdLst/>
            <a:ahLst/>
            <a:cxnLst/>
            <a:rect l="l" t="t" r="r" b="b"/>
            <a:pathLst>
              <a:path w="918512" h="998383">
                <a:moveTo>
                  <a:pt x="0" y="0"/>
                </a:moveTo>
                <a:lnTo>
                  <a:pt x="918512" y="0"/>
                </a:lnTo>
                <a:lnTo>
                  <a:pt x="918512" y="998383"/>
                </a:lnTo>
                <a:lnTo>
                  <a:pt x="0" y="9983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th-TH"/>
          </a:p>
        </p:txBody>
      </p:sp>
      <p:sp>
        <p:nvSpPr>
          <p:cNvPr id="84" name="AutoShape 84"/>
          <p:cNvSpPr/>
          <p:nvPr/>
        </p:nvSpPr>
        <p:spPr>
          <a:xfrm flipH="1" flipV="1">
            <a:off x="10517945" y="9515846"/>
            <a:ext cx="1049579" cy="0"/>
          </a:xfrm>
          <a:prstGeom prst="line">
            <a:avLst/>
          </a:prstGeom>
          <a:ln w="38100" cap="rnd">
            <a:solidFill>
              <a:srgbClr val="4F8874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85" name="Group 85"/>
          <p:cNvGrpSpPr/>
          <p:nvPr/>
        </p:nvGrpSpPr>
        <p:grpSpPr>
          <a:xfrm rot="-5400000">
            <a:off x="10327553" y="9321705"/>
            <a:ext cx="386123" cy="386123"/>
            <a:chOff x="0" y="0"/>
            <a:chExt cx="812800" cy="812800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91C1B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42003" tIns="42003" rIns="42003" bIns="42003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13733489" y="3192486"/>
            <a:ext cx="3640414" cy="1365186"/>
            <a:chOff x="0" y="0"/>
            <a:chExt cx="1419107" cy="532177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1419107" cy="532177"/>
            </a:xfrm>
            <a:custGeom>
              <a:avLst/>
              <a:gdLst/>
              <a:ahLst/>
              <a:cxnLst/>
              <a:rect l="l" t="t" r="r" b="b"/>
              <a:pathLst>
                <a:path w="1419107" h="532177">
                  <a:moveTo>
                    <a:pt x="44660" y="0"/>
                  </a:moveTo>
                  <a:lnTo>
                    <a:pt x="1374448" y="0"/>
                  </a:lnTo>
                  <a:cubicBezTo>
                    <a:pt x="1386292" y="0"/>
                    <a:pt x="1397651" y="4705"/>
                    <a:pt x="1406027" y="13081"/>
                  </a:cubicBezTo>
                  <a:cubicBezTo>
                    <a:pt x="1414402" y="21456"/>
                    <a:pt x="1419107" y="32815"/>
                    <a:pt x="1419107" y="44660"/>
                  </a:cubicBezTo>
                  <a:lnTo>
                    <a:pt x="1419107" y="487518"/>
                  </a:lnTo>
                  <a:cubicBezTo>
                    <a:pt x="1419107" y="512183"/>
                    <a:pt x="1399112" y="532177"/>
                    <a:pt x="1374448" y="532177"/>
                  </a:cubicBezTo>
                  <a:lnTo>
                    <a:pt x="44660" y="532177"/>
                  </a:lnTo>
                  <a:cubicBezTo>
                    <a:pt x="19995" y="532177"/>
                    <a:pt x="0" y="512183"/>
                    <a:pt x="0" y="487518"/>
                  </a:cubicBezTo>
                  <a:lnTo>
                    <a:pt x="0" y="44660"/>
                  </a:lnTo>
                  <a:cubicBezTo>
                    <a:pt x="0" y="19995"/>
                    <a:pt x="19995" y="0"/>
                    <a:pt x="44660" y="0"/>
                  </a:cubicBezTo>
                  <a:close/>
                </a:path>
              </a:pathLst>
            </a:custGeom>
            <a:solidFill>
              <a:srgbClr val="DEF1EE"/>
            </a:solidFill>
            <a:ln w="38100" cap="rnd">
              <a:solidFill>
                <a:srgbClr val="1D7A4D"/>
              </a:solidFill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0" y="9525"/>
              <a:ext cx="1419107" cy="5226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sp>
        <p:nvSpPr>
          <p:cNvPr id="91" name="Freeform 91"/>
          <p:cNvSpPr/>
          <p:nvPr/>
        </p:nvSpPr>
        <p:spPr>
          <a:xfrm rot="5400000">
            <a:off x="13033374" y="3011973"/>
            <a:ext cx="918512" cy="998383"/>
          </a:xfrm>
          <a:custGeom>
            <a:avLst/>
            <a:gdLst/>
            <a:ahLst/>
            <a:cxnLst/>
            <a:rect l="l" t="t" r="r" b="b"/>
            <a:pathLst>
              <a:path w="918512" h="998383">
                <a:moveTo>
                  <a:pt x="0" y="0"/>
                </a:moveTo>
                <a:lnTo>
                  <a:pt x="918512" y="0"/>
                </a:lnTo>
                <a:lnTo>
                  <a:pt x="918512" y="998383"/>
                </a:lnTo>
                <a:lnTo>
                  <a:pt x="0" y="9983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2" name="AutoShape 92"/>
          <p:cNvSpPr/>
          <p:nvPr/>
        </p:nvSpPr>
        <p:spPr>
          <a:xfrm>
            <a:off x="11493470" y="3527589"/>
            <a:ext cx="1115414" cy="0"/>
          </a:xfrm>
          <a:prstGeom prst="line">
            <a:avLst/>
          </a:prstGeom>
          <a:ln w="38100" cap="rnd">
            <a:solidFill>
              <a:srgbClr val="4F8874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93" name="Group 93"/>
          <p:cNvGrpSpPr/>
          <p:nvPr/>
        </p:nvGrpSpPr>
        <p:grpSpPr>
          <a:xfrm rot="5400000">
            <a:off x="12748907" y="3474551"/>
            <a:ext cx="106076" cy="106076"/>
            <a:chOff x="0" y="0"/>
            <a:chExt cx="812800" cy="812800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29519" tIns="29519" rIns="29519" bIns="29519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96" name="Freeform 96"/>
          <p:cNvSpPr/>
          <p:nvPr/>
        </p:nvSpPr>
        <p:spPr>
          <a:xfrm>
            <a:off x="10327553" y="9321705"/>
            <a:ext cx="386123" cy="386123"/>
          </a:xfrm>
          <a:custGeom>
            <a:avLst/>
            <a:gdLst/>
            <a:ahLst/>
            <a:cxnLst/>
            <a:rect l="l" t="t" r="r" b="b"/>
            <a:pathLst>
              <a:path w="386123" h="386123">
                <a:moveTo>
                  <a:pt x="0" y="0"/>
                </a:moveTo>
                <a:lnTo>
                  <a:pt x="386123" y="0"/>
                </a:lnTo>
                <a:lnTo>
                  <a:pt x="386123" y="386123"/>
                </a:lnTo>
                <a:lnTo>
                  <a:pt x="0" y="3861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7" name="Freeform 97"/>
          <p:cNvSpPr/>
          <p:nvPr/>
        </p:nvSpPr>
        <p:spPr>
          <a:xfrm>
            <a:off x="98623" y="2658513"/>
            <a:ext cx="569282" cy="958792"/>
          </a:xfrm>
          <a:custGeom>
            <a:avLst/>
            <a:gdLst/>
            <a:ahLst/>
            <a:cxnLst/>
            <a:rect l="l" t="t" r="r" b="b"/>
            <a:pathLst>
              <a:path w="569282" h="958792">
                <a:moveTo>
                  <a:pt x="0" y="0"/>
                </a:moveTo>
                <a:lnTo>
                  <a:pt x="569283" y="0"/>
                </a:lnTo>
                <a:lnTo>
                  <a:pt x="569283" y="958792"/>
                </a:lnTo>
                <a:lnTo>
                  <a:pt x="0" y="9587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8" name="Freeform 98"/>
          <p:cNvSpPr/>
          <p:nvPr/>
        </p:nvSpPr>
        <p:spPr>
          <a:xfrm>
            <a:off x="11055093" y="9695931"/>
            <a:ext cx="1003419" cy="485404"/>
          </a:xfrm>
          <a:custGeom>
            <a:avLst/>
            <a:gdLst/>
            <a:ahLst/>
            <a:cxnLst/>
            <a:rect l="l" t="t" r="r" b="b"/>
            <a:pathLst>
              <a:path w="1003419" h="485404">
                <a:moveTo>
                  <a:pt x="0" y="0"/>
                </a:moveTo>
                <a:lnTo>
                  <a:pt x="1003419" y="0"/>
                </a:lnTo>
                <a:lnTo>
                  <a:pt x="1003419" y="485404"/>
                </a:lnTo>
                <a:lnTo>
                  <a:pt x="0" y="4854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9" name="TextBox 99"/>
          <p:cNvSpPr txBox="1"/>
          <p:nvPr/>
        </p:nvSpPr>
        <p:spPr>
          <a:xfrm>
            <a:off x="13893770" y="3400614"/>
            <a:ext cx="3480132" cy="1028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0"/>
              </a:lnSpc>
            </a:pPr>
            <a:r>
              <a:rPr lang="en-US" sz="1481" b="1" dirty="0" err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ประเทศผู้สมัครยื่น</a:t>
            </a:r>
            <a:r>
              <a:rPr lang="en-US" sz="1481" b="1" dirty="0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Initial Memorandum </a:t>
            </a:r>
            <a:r>
              <a:rPr lang="en-US" sz="1481" b="1" dirty="0" err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ซึ่งเป็นเอกสารการประเมินความสอดคล้อง</a:t>
            </a:r>
            <a:endParaRPr lang="en-US" sz="1481" b="1" dirty="0">
              <a:solidFill>
                <a:srgbClr val="204A49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1630"/>
              </a:lnSpc>
            </a:pPr>
            <a:r>
              <a:rPr lang="en-US" sz="1481" b="1" dirty="0" err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ในเบื้องต้นเกี่ยวกับกฎหมาย</a:t>
            </a:r>
            <a:r>
              <a:rPr lang="en-US" sz="1481" b="1" dirty="0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1481" b="1" dirty="0" err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นโยบาย</a:t>
            </a:r>
            <a:r>
              <a:rPr lang="en-US" sz="1481" b="1" dirty="0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</a:p>
          <a:p>
            <a:pPr algn="ctr">
              <a:lnSpc>
                <a:spcPts val="1630"/>
              </a:lnSpc>
            </a:pPr>
            <a:r>
              <a:rPr lang="en-US" sz="1481" b="1" dirty="0" err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และแนวปฏิบัติของประเทศผู้สมัครกับมาตรฐานของ</a:t>
            </a:r>
            <a:r>
              <a:rPr lang="en-US" sz="1481" b="1" dirty="0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 </a:t>
            </a:r>
          </a:p>
        </p:txBody>
      </p:sp>
      <p:grpSp>
        <p:nvGrpSpPr>
          <p:cNvPr id="100" name="Group 100"/>
          <p:cNvGrpSpPr/>
          <p:nvPr/>
        </p:nvGrpSpPr>
        <p:grpSpPr>
          <a:xfrm>
            <a:off x="5797590" y="9480624"/>
            <a:ext cx="832150" cy="478538"/>
            <a:chOff x="0" y="0"/>
            <a:chExt cx="1109533" cy="638050"/>
          </a:xfrm>
        </p:grpSpPr>
        <p:sp>
          <p:nvSpPr>
            <p:cNvPr id="101" name="Freeform 101"/>
            <p:cNvSpPr/>
            <p:nvPr/>
          </p:nvSpPr>
          <p:spPr>
            <a:xfrm>
              <a:off x="172701" y="0"/>
              <a:ext cx="764132" cy="638050"/>
            </a:xfrm>
            <a:custGeom>
              <a:avLst/>
              <a:gdLst/>
              <a:ahLst/>
              <a:cxnLst/>
              <a:rect l="l" t="t" r="r" b="b"/>
              <a:pathLst>
                <a:path w="764132" h="638050">
                  <a:moveTo>
                    <a:pt x="0" y="0"/>
                  </a:moveTo>
                  <a:lnTo>
                    <a:pt x="764132" y="0"/>
                  </a:lnTo>
                  <a:lnTo>
                    <a:pt x="764132" y="638050"/>
                  </a:lnTo>
                  <a:lnTo>
                    <a:pt x="0" y="638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0" y="189400"/>
              <a:ext cx="1109533" cy="364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1"/>
                </a:lnSpc>
              </a:pPr>
              <a:r>
                <a:rPr lang="en-US" sz="1615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2024</a:t>
              </a:r>
            </a:p>
          </p:txBody>
        </p:sp>
      </p:grpSp>
      <p:grpSp>
        <p:nvGrpSpPr>
          <p:cNvPr id="103" name="Group 103"/>
          <p:cNvGrpSpPr/>
          <p:nvPr/>
        </p:nvGrpSpPr>
        <p:grpSpPr>
          <a:xfrm>
            <a:off x="16450652" y="9629130"/>
            <a:ext cx="808648" cy="465023"/>
            <a:chOff x="0" y="0"/>
            <a:chExt cx="1078198" cy="620030"/>
          </a:xfrm>
        </p:grpSpPr>
        <p:sp>
          <p:nvSpPr>
            <p:cNvPr id="104" name="Freeform 104"/>
            <p:cNvSpPr/>
            <p:nvPr/>
          </p:nvSpPr>
          <p:spPr>
            <a:xfrm>
              <a:off x="167823" y="0"/>
              <a:ext cx="742551" cy="620030"/>
            </a:xfrm>
            <a:custGeom>
              <a:avLst/>
              <a:gdLst/>
              <a:ahLst/>
              <a:cxnLst/>
              <a:rect l="l" t="t" r="r" b="b"/>
              <a:pathLst>
                <a:path w="742551" h="620030">
                  <a:moveTo>
                    <a:pt x="0" y="0"/>
                  </a:moveTo>
                  <a:lnTo>
                    <a:pt x="742551" y="0"/>
                  </a:lnTo>
                  <a:lnTo>
                    <a:pt x="742551" y="620030"/>
                  </a:lnTo>
                  <a:lnTo>
                    <a:pt x="0" y="620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05" name="TextBox 105"/>
            <p:cNvSpPr txBox="1"/>
            <p:nvPr/>
          </p:nvSpPr>
          <p:spPr>
            <a:xfrm>
              <a:off x="0" y="182975"/>
              <a:ext cx="1078198" cy="353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93"/>
                </a:lnSpc>
              </a:pPr>
              <a:r>
                <a:rPr lang="en-US" sz="1566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2024</a:t>
              </a:r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16492180" y="7798788"/>
            <a:ext cx="808648" cy="465023"/>
            <a:chOff x="0" y="0"/>
            <a:chExt cx="1078198" cy="620030"/>
          </a:xfrm>
        </p:grpSpPr>
        <p:sp>
          <p:nvSpPr>
            <p:cNvPr id="107" name="Freeform 107"/>
            <p:cNvSpPr/>
            <p:nvPr/>
          </p:nvSpPr>
          <p:spPr>
            <a:xfrm>
              <a:off x="167823" y="0"/>
              <a:ext cx="742551" cy="620030"/>
            </a:xfrm>
            <a:custGeom>
              <a:avLst/>
              <a:gdLst/>
              <a:ahLst/>
              <a:cxnLst/>
              <a:rect l="l" t="t" r="r" b="b"/>
              <a:pathLst>
                <a:path w="742551" h="620030">
                  <a:moveTo>
                    <a:pt x="0" y="0"/>
                  </a:moveTo>
                  <a:lnTo>
                    <a:pt x="742551" y="0"/>
                  </a:lnTo>
                  <a:lnTo>
                    <a:pt x="742551" y="620030"/>
                  </a:lnTo>
                  <a:lnTo>
                    <a:pt x="0" y="620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08" name="TextBox 108"/>
            <p:cNvSpPr txBox="1"/>
            <p:nvPr/>
          </p:nvSpPr>
          <p:spPr>
            <a:xfrm>
              <a:off x="0" y="182975"/>
              <a:ext cx="1078198" cy="353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93"/>
                </a:lnSpc>
              </a:pPr>
              <a:r>
                <a:rPr lang="en-US" sz="1566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2024</a:t>
              </a:r>
            </a:p>
          </p:txBody>
        </p:sp>
      </p:grpSp>
      <p:grpSp>
        <p:nvGrpSpPr>
          <p:cNvPr id="109" name="Group 109"/>
          <p:cNvGrpSpPr/>
          <p:nvPr/>
        </p:nvGrpSpPr>
        <p:grpSpPr>
          <a:xfrm>
            <a:off x="16565254" y="6249275"/>
            <a:ext cx="808648" cy="465023"/>
            <a:chOff x="0" y="0"/>
            <a:chExt cx="1078198" cy="620030"/>
          </a:xfrm>
        </p:grpSpPr>
        <p:sp>
          <p:nvSpPr>
            <p:cNvPr id="110" name="Freeform 110"/>
            <p:cNvSpPr/>
            <p:nvPr/>
          </p:nvSpPr>
          <p:spPr>
            <a:xfrm>
              <a:off x="167823" y="0"/>
              <a:ext cx="742551" cy="620030"/>
            </a:xfrm>
            <a:custGeom>
              <a:avLst/>
              <a:gdLst/>
              <a:ahLst/>
              <a:cxnLst/>
              <a:rect l="l" t="t" r="r" b="b"/>
              <a:pathLst>
                <a:path w="742551" h="620030">
                  <a:moveTo>
                    <a:pt x="0" y="0"/>
                  </a:moveTo>
                  <a:lnTo>
                    <a:pt x="742551" y="0"/>
                  </a:lnTo>
                  <a:lnTo>
                    <a:pt x="742551" y="620030"/>
                  </a:lnTo>
                  <a:lnTo>
                    <a:pt x="0" y="620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11" name="TextBox 111"/>
            <p:cNvSpPr txBox="1"/>
            <p:nvPr/>
          </p:nvSpPr>
          <p:spPr>
            <a:xfrm>
              <a:off x="0" y="182975"/>
              <a:ext cx="1078198" cy="353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93"/>
                </a:lnSpc>
              </a:pPr>
              <a:r>
                <a:rPr lang="en-US" sz="1566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2024</a:t>
              </a:r>
            </a:p>
          </p:txBody>
        </p:sp>
      </p:grpSp>
      <p:grpSp>
        <p:nvGrpSpPr>
          <p:cNvPr id="112" name="Group 112"/>
          <p:cNvGrpSpPr/>
          <p:nvPr/>
        </p:nvGrpSpPr>
        <p:grpSpPr>
          <a:xfrm>
            <a:off x="16492180" y="4437512"/>
            <a:ext cx="808648" cy="465023"/>
            <a:chOff x="0" y="0"/>
            <a:chExt cx="1078198" cy="620030"/>
          </a:xfrm>
        </p:grpSpPr>
        <p:sp>
          <p:nvSpPr>
            <p:cNvPr id="113" name="Freeform 113"/>
            <p:cNvSpPr/>
            <p:nvPr/>
          </p:nvSpPr>
          <p:spPr>
            <a:xfrm>
              <a:off x="167823" y="0"/>
              <a:ext cx="742551" cy="620030"/>
            </a:xfrm>
            <a:custGeom>
              <a:avLst/>
              <a:gdLst/>
              <a:ahLst/>
              <a:cxnLst/>
              <a:rect l="l" t="t" r="r" b="b"/>
              <a:pathLst>
                <a:path w="742551" h="620030">
                  <a:moveTo>
                    <a:pt x="0" y="0"/>
                  </a:moveTo>
                  <a:lnTo>
                    <a:pt x="742551" y="0"/>
                  </a:lnTo>
                  <a:lnTo>
                    <a:pt x="742551" y="620030"/>
                  </a:lnTo>
                  <a:lnTo>
                    <a:pt x="0" y="620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14" name="TextBox 114"/>
            <p:cNvSpPr txBox="1"/>
            <p:nvPr/>
          </p:nvSpPr>
          <p:spPr>
            <a:xfrm>
              <a:off x="0" y="182975"/>
              <a:ext cx="1078198" cy="353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93"/>
                </a:lnSpc>
              </a:pPr>
              <a:r>
                <a:rPr lang="en-US" sz="1566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2025</a:t>
              </a:r>
            </a:p>
          </p:txBody>
        </p:sp>
      </p:grpSp>
      <p:grpSp>
        <p:nvGrpSpPr>
          <p:cNvPr id="115" name="Group 115"/>
          <p:cNvGrpSpPr/>
          <p:nvPr/>
        </p:nvGrpSpPr>
        <p:grpSpPr>
          <a:xfrm>
            <a:off x="3131755" y="2326664"/>
            <a:ext cx="1154137" cy="663700"/>
            <a:chOff x="0" y="0"/>
            <a:chExt cx="1538849" cy="884933"/>
          </a:xfrm>
        </p:grpSpPr>
        <p:sp>
          <p:nvSpPr>
            <p:cNvPr id="116" name="Freeform 116"/>
            <p:cNvSpPr/>
            <p:nvPr/>
          </p:nvSpPr>
          <p:spPr>
            <a:xfrm>
              <a:off x="239524" y="0"/>
              <a:ext cx="1059800" cy="884933"/>
            </a:xfrm>
            <a:custGeom>
              <a:avLst/>
              <a:gdLst/>
              <a:ahLst/>
              <a:cxnLst/>
              <a:rect l="l" t="t" r="r" b="b"/>
              <a:pathLst>
                <a:path w="1059800" h="884933">
                  <a:moveTo>
                    <a:pt x="0" y="0"/>
                  </a:moveTo>
                  <a:lnTo>
                    <a:pt x="1059800" y="0"/>
                  </a:lnTo>
                  <a:lnTo>
                    <a:pt x="1059800" y="884933"/>
                  </a:lnTo>
                  <a:lnTo>
                    <a:pt x="0" y="884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17" name="TextBox 117"/>
            <p:cNvSpPr txBox="1"/>
            <p:nvPr/>
          </p:nvSpPr>
          <p:spPr>
            <a:xfrm>
              <a:off x="0" y="267902"/>
              <a:ext cx="1538849" cy="503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0"/>
                </a:lnSpc>
              </a:pPr>
              <a:r>
                <a:rPr lang="en-US" sz="2279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2030</a:t>
              </a:r>
            </a:p>
          </p:txBody>
        </p:sp>
      </p:grpSp>
      <p:sp>
        <p:nvSpPr>
          <p:cNvPr id="118" name="Freeform 118"/>
          <p:cNvSpPr/>
          <p:nvPr/>
        </p:nvSpPr>
        <p:spPr>
          <a:xfrm rot="-460837">
            <a:off x="1134032" y="362946"/>
            <a:ext cx="1041151" cy="498451"/>
          </a:xfrm>
          <a:custGeom>
            <a:avLst/>
            <a:gdLst/>
            <a:ahLst/>
            <a:cxnLst/>
            <a:rect l="l" t="t" r="r" b="b"/>
            <a:pathLst>
              <a:path w="1041151" h="498451">
                <a:moveTo>
                  <a:pt x="0" y="0"/>
                </a:moveTo>
                <a:lnTo>
                  <a:pt x="1041151" y="0"/>
                </a:lnTo>
                <a:lnTo>
                  <a:pt x="1041151" y="498450"/>
                </a:lnTo>
                <a:lnTo>
                  <a:pt x="0" y="4984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9" name="AutoShape 119"/>
          <p:cNvSpPr/>
          <p:nvPr/>
        </p:nvSpPr>
        <p:spPr>
          <a:xfrm flipV="1">
            <a:off x="1234729" y="2658513"/>
            <a:ext cx="0" cy="869072"/>
          </a:xfrm>
          <a:prstGeom prst="line">
            <a:avLst/>
          </a:prstGeom>
          <a:ln w="38100" cap="rnd">
            <a:solidFill>
              <a:srgbClr val="6893B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20" name="Freeform 120"/>
          <p:cNvSpPr/>
          <p:nvPr/>
        </p:nvSpPr>
        <p:spPr>
          <a:xfrm>
            <a:off x="12608672" y="8375289"/>
            <a:ext cx="386123" cy="386123"/>
          </a:xfrm>
          <a:custGeom>
            <a:avLst/>
            <a:gdLst/>
            <a:ahLst/>
            <a:cxnLst/>
            <a:rect l="l" t="t" r="r" b="b"/>
            <a:pathLst>
              <a:path w="386123" h="386123">
                <a:moveTo>
                  <a:pt x="0" y="0"/>
                </a:moveTo>
                <a:lnTo>
                  <a:pt x="386122" y="0"/>
                </a:lnTo>
                <a:lnTo>
                  <a:pt x="386122" y="386122"/>
                </a:lnTo>
                <a:lnTo>
                  <a:pt x="0" y="386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1" name="Freeform 121"/>
          <p:cNvSpPr/>
          <p:nvPr/>
        </p:nvSpPr>
        <p:spPr>
          <a:xfrm>
            <a:off x="12608672" y="6679896"/>
            <a:ext cx="386123" cy="386123"/>
          </a:xfrm>
          <a:custGeom>
            <a:avLst/>
            <a:gdLst/>
            <a:ahLst/>
            <a:cxnLst/>
            <a:rect l="l" t="t" r="r" b="b"/>
            <a:pathLst>
              <a:path w="386123" h="386123">
                <a:moveTo>
                  <a:pt x="0" y="0"/>
                </a:moveTo>
                <a:lnTo>
                  <a:pt x="386122" y="0"/>
                </a:lnTo>
                <a:lnTo>
                  <a:pt x="386122" y="386123"/>
                </a:lnTo>
                <a:lnTo>
                  <a:pt x="0" y="3861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2" name="Freeform 122"/>
          <p:cNvSpPr/>
          <p:nvPr/>
        </p:nvSpPr>
        <p:spPr>
          <a:xfrm>
            <a:off x="12618754" y="5053403"/>
            <a:ext cx="386123" cy="386123"/>
          </a:xfrm>
          <a:custGeom>
            <a:avLst/>
            <a:gdLst/>
            <a:ahLst/>
            <a:cxnLst/>
            <a:rect l="l" t="t" r="r" b="b"/>
            <a:pathLst>
              <a:path w="386123" h="386123">
                <a:moveTo>
                  <a:pt x="0" y="0"/>
                </a:moveTo>
                <a:lnTo>
                  <a:pt x="386123" y="0"/>
                </a:lnTo>
                <a:lnTo>
                  <a:pt x="386123" y="386122"/>
                </a:lnTo>
                <a:lnTo>
                  <a:pt x="0" y="386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3" name="Freeform 123"/>
          <p:cNvSpPr/>
          <p:nvPr/>
        </p:nvSpPr>
        <p:spPr>
          <a:xfrm>
            <a:off x="6901332" y="4394899"/>
            <a:ext cx="289132" cy="296166"/>
          </a:xfrm>
          <a:custGeom>
            <a:avLst/>
            <a:gdLst/>
            <a:ahLst/>
            <a:cxnLst/>
            <a:rect l="l" t="t" r="r" b="b"/>
            <a:pathLst>
              <a:path w="289132" h="296166">
                <a:moveTo>
                  <a:pt x="0" y="0"/>
                </a:moveTo>
                <a:lnTo>
                  <a:pt x="289132" y="0"/>
                </a:lnTo>
                <a:lnTo>
                  <a:pt x="289132" y="296165"/>
                </a:lnTo>
                <a:lnTo>
                  <a:pt x="0" y="29616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4" name="Freeform 124"/>
          <p:cNvSpPr/>
          <p:nvPr/>
        </p:nvSpPr>
        <p:spPr>
          <a:xfrm>
            <a:off x="2995341" y="4387188"/>
            <a:ext cx="289132" cy="296166"/>
          </a:xfrm>
          <a:custGeom>
            <a:avLst/>
            <a:gdLst/>
            <a:ahLst/>
            <a:cxnLst/>
            <a:rect l="l" t="t" r="r" b="b"/>
            <a:pathLst>
              <a:path w="289132" h="296166">
                <a:moveTo>
                  <a:pt x="0" y="0"/>
                </a:moveTo>
                <a:lnTo>
                  <a:pt x="289131" y="0"/>
                </a:lnTo>
                <a:lnTo>
                  <a:pt x="289131" y="296165"/>
                </a:lnTo>
                <a:lnTo>
                  <a:pt x="0" y="29616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5" name="Freeform 125"/>
          <p:cNvSpPr/>
          <p:nvPr/>
        </p:nvSpPr>
        <p:spPr>
          <a:xfrm>
            <a:off x="4947901" y="2460994"/>
            <a:ext cx="289132" cy="296166"/>
          </a:xfrm>
          <a:custGeom>
            <a:avLst/>
            <a:gdLst/>
            <a:ahLst/>
            <a:cxnLst/>
            <a:rect l="l" t="t" r="r" b="b"/>
            <a:pathLst>
              <a:path w="289132" h="296166">
                <a:moveTo>
                  <a:pt x="0" y="0"/>
                </a:moveTo>
                <a:lnTo>
                  <a:pt x="289132" y="0"/>
                </a:lnTo>
                <a:lnTo>
                  <a:pt x="289132" y="296165"/>
                </a:lnTo>
                <a:lnTo>
                  <a:pt x="0" y="29616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6" name="Freeform 126"/>
          <p:cNvSpPr/>
          <p:nvPr/>
        </p:nvSpPr>
        <p:spPr>
          <a:xfrm>
            <a:off x="1105393" y="2460994"/>
            <a:ext cx="289132" cy="296166"/>
          </a:xfrm>
          <a:custGeom>
            <a:avLst/>
            <a:gdLst/>
            <a:ahLst/>
            <a:cxnLst/>
            <a:rect l="l" t="t" r="r" b="b"/>
            <a:pathLst>
              <a:path w="289132" h="296166">
                <a:moveTo>
                  <a:pt x="0" y="0"/>
                </a:moveTo>
                <a:lnTo>
                  <a:pt x="289132" y="0"/>
                </a:lnTo>
                <a:lnTo>
                  <a:pt x="289132" y="296165"/>
                </a:lnTo>
                <a:lnTo>
                  <a:pt x="0" y="29616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7" name="Freeform 127"/>
          <p:cNvSpPr/>
          <p:nvPr/>
        </p:nvSpPr>
        <p:spPr>
          <a:xfrm>
            <a:off x="560068" y="7104756"/>
            <a:ext cx="3633504" cy="926544"/>
          </a:xfrm>
          <a:custGeom>
            <a:avLst/>
            <a:gdLst/>
            <a:ahLst/>
            <a:cxnLst/>
            <a:rect l="l" t="t" r="r" b="b"/>
            <a:pathLst>
              <a:path w="3633504" h="926544">
                <a:moveTo>
                  <a:pt x="0" y="0"/>
                </a:moveTo>
                <a:lnTo>
                  <a:pt x="3633504" y="0"/>
                </a:lnTo>
                <a:lnTo>
                  <a:pt x="3633504" y="926543"/>
                </a:lnTo>
                <a:lnTo>
                  <a:pt x="0" y="92654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8" name="Freeform 128"/>
          <p:cNvSpPr/>
          <p:nvPr/>
        </p:nvSpPr>
        <p:spPr>
          <a:xfrm>
            <a:off x="14388809" y="-434581"/>
            <a:ext cx="4030050" cy="1722847"/>
          </a:xfrm>
          <a:custGeom>
            <a:avLst/>
            <a:gdLst/>
            <a:ahLst/>
            <a:cxnLst/>
            <a:rect l="l" t="t" r="r" b="b"/>
            <a:pathLst>
              <a:path w="4030050" h="1722847">
                <a:moveTo>
                  <a:pt x="0" y="0"/>
                </a:moveTo>
                <a:lnTo>
                  <a:pt x="4030051" y="0"/>
                </a:lnTo>
                <a:lnTo>
                  <a:pt x="4030051" y="1722846"/>
                </a:lnTo>
                <a:lnTo>
                  <a:pt x="0" y="172284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9" name="Freeform 129"/>
          <p:cNvSpPr/>
          <p:nvPr/>
        </p:nvSpPr>
        <p:spPr>
          <a:xfrm>
            <a:off x="6162653" y="-736818"/>
            <a:ext cx="1380366" cy="1535873"/>
          </a:xfrm>
          <a:custGeom>
            <a:avLst/>
            <a:gdLst/>
            <a:ahLst/>
            <a:cxnLst/>
            <a:rect l="l" t="t" r="r" b="b"/>
            <a:pathLst>
              <a:path w="1380366" h="1535873">
                <a:moveTo>
                  <a:pt x="0" y="0"/>
                </a:moveTo>
                <a:lnTo>
                  <a:pt x="1380366" y="0"/>
                </a:lnTo>
                <a:lnTo>
                  <a:pt x="1380366" y="1535874"/>
                </a:lnTo>
                <a:lnTo>
                  <a:pt x="0" y="1535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0" name="Freeform 130"/>
          <p:cNvSpPr/>
          <p:nvPr/>
        </p:nvSpPr>
        <p:spPr>
          <a:xfrm>
            <a:off x="-264146" y="0"/>
            <a:ext cx="1321044" cy="1343919"/>
          </a:xfrm>
          <a:custGeom>
            <a:avLst/>
            <a:gdLst/>
            <a:ahLst/>
            <a:cxnLst/>
            <a:rect l="l" t="t" r="r" b="b"/>
            <a:pathLst>
              <a:path w="1321044" h="1343919">
                <a:moveTo>
                  <a:pt x="0" y="0"/>
                </a:moveTo>
                <a:lnTo>
                  <a:pt x="1321044" y="0"/>
                </a:lnTo>
                <a:lnTo>
                  <a:pt x="1321044" y="1343919"/>
                </a:lnTo>
                <a:lnTo>
                  <a:pt x="0" y="134391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1" name="TextBox 131"/>
          <p:cNvSpPr txBox="1"/>
          <p:nvPr/>
        </p:nvSpPr>
        <p:spPr>
          <a:xfrm>
            <a:off x="9092318" y="980683"/>
            <a:ext cx="3582332" cy="1246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2"/>
              </a:lnSpc>
            </a:pPr>
            <a:r>
              <a:rPr lang="en-US" sz="1520" b="1" dirty="0" err="1">
                <a:solidFill>
                  <a:srgbClr val="C2710A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การประเมินทางเทคนิคร่วมกับคณะกรรมการ</a:t>
            </a:r>
            <a:r>
              <a:rPr lang="en-US" sz="1520" b="1" dirty="0">
                <a:solidFill>
                  <a:srgbClr val="C2710A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 25 - 30 </a:t>
            </a:r>
            <a:r>
              <a:rPr lang="en-US" sz="1520" b="1" dirty="0" err="1">
                <a:solidFill>
                  <a:srgbClr val="C2710A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คณะ</a:t>
            </a:r>
            <a:r>
              <a:rPr lang="en-US" sz="1520" b="1" dirty="0">
                <a:solidFill>
                  <a:srgbClr val="C2710A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(</a:t>
            </a:r>
            <a:r>
              <a:rPr lang="en-US" sz="1520" b="1" dirty="0" err="1">
                <a:solidFill>
                  <a:srgbClr val="C2710A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ของไทย</a:t>
            </a:r>
            <a:r>
              <a:rPr lang="en-US" sz="1520" b="1" dirty="0">
                <a:solidFill>
                  <a:srgbClr val="C2710A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25 </a:t>
            </a:r>
            <a:r>
              <a:rPr lang="en-US" sz="1520" b="1" dirty="0" err="1">
                <a:solidFill>
                  <a:srgbClr val="C2710A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คณะ</a:t>
            </a:r>
            <a:r>
              <a:rPr lang="en-US" sz="1520" b="1" dirty="0">
                <a:solidFill>
                  <a:srgbClr val="C2710A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) </a:t>
            </a:r>
          </a:p>
          <a:p>
            <a:pPr algn="ctr">
              <a:lnSpc>
                <a:spcPts val="1672"/>
              </a:lnSpc>
            </a:pPr>
            <a:r>
              <a:rPr lang="en-US" sz="1520" b="1" dirty="0" err="1">
                <a:solidFill>
                  <a:srgbClr val="C2710A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โดยคณะกรรมการจะให้ข้อเสนอแนะในการปรับกฎหมาย</a:t>
            </a:r>
            <a:r>
              <a:rPr lang="en-US" sz="1520" b="1" dirty="0">
                <a:solidFill>
                  <a:srgbClr val="C2710A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1520" b="1" dirty="0" err="1">
                <a:solidFill>
                  <a:srgbClr val="C2710A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นโยบาย</a:t>
            </a:r>
            <a:r>
              <a:rPr lang="en-US" sz="1520" b="1" dirty="0">
                <a:solidFill>
                  <a:srgbClr val="C2710A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</a:t>
            </a:r>
            <a:r>
              <a:rPr lang="en-US" sz="1520" b="1" dirty="0" err="1">
                <a:solidFill>
                  <a:srgbClr val="C2710A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และแนวปฏิบัติ</a:t>
            </a:r>
            <a:endParaRPr lang="en-US" sz="1520" b="1" dirty="0">
              <a:solidFill>
                <a:srgbClr val="C2710A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1672"/>
              </a:lnSpc>
            </a:pPr>
            <a:r>
              <a:rPr lang="en-US" sz="1520" b="1" dirty="0" err="1">
                <a:solidFill>
                  <a:srgbClr val="C2710A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ของประเทศผู้สมัครให้สอดคล้อง</a:t>
            </a:r>
            <a:endParaRPr lang="en-US" sz="1520" b="1" dirty="0">
              <a:solidFill>
                <a:srgbClr val="C2710A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1672"/>
              </a:lnSpc>
            </a:pPr>
            <a:r>
              <a:rPr lang="en-US" sz="1520" b="1" dirty="0" err="1">
                <a:solidFill>
                  <a:srgbClr val="C2710A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กับมาตรฐานของ</a:t>
            </a:r>
            <a:r>
              <a:rPr lang="en-US" sz="1520" b="1" dirty="0">
                <a:solidFill>
                  <a:srgbClr val="C2710A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OECD</a:t>
            </a:r>
          </a:p>
        </p:txBody>
      </p:sp>
      <p:sp>
        <p:nvSpPr>
          <p:cNvPr id="132" name="Freeform 132"/>
          <p:cNvSpPr/>
          <p:nvPr/>
        </p:nvSpPr>
        <p:spPr>
          <a:xfrm rot="16200000" flipV="1">
            <a:off x="9071306" y="2124625"/>
            <a:ext cx="918512" cy="998383"/>
          </a:xfrm>
          <a:custGeom>
            <a:avLst/>
            <a:gdLst/>
            <a:ahLst/>
            <a:cxnLst/>
            <a:rect l="l" t="t" r="r" b="b"/>
            <a:pathLst>
              <a:path w="918512" h="998383">
                <a:moveTo>
                  <a:pt x="918513" y="0"/>
                </a:moveTo>
                <a:lnTo>
                  <a:pt x="0" y="0"/>
                </a:lnTo>
                <a:lnTo>
                  <a:pt x="0" y="998382"/>
                </a:lnTo>
                <a:lnTo>
                  <a:pt x="918513" y="998382"/>
                </a:lnTo>
                <a:lnTo>
                  <a:pt x="918513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3" name="TextBox 133"/>
          <p:cNvSpPr txBox="1"/>
          <p:nvPr/>
        </p:nvSpPr>
        <p:spPr>
          <a:xfrm>
            <a:off x="13461701" y="3195106"/>
            <a:ext cx="224823" cy="620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6"/>
              </a:lnSpc>
              <a:spcBef>
                <a:spcPct val="0"/>
              </a:spcBef>
            </a:pPr>
            <a:r>
              <a:rPr lang="en-US" sz="3583">
                <a:solidFill>
                  <a:srgbClr val="FCFDFE"/>
                </a:solidFill>
                <a:latin typeface="Anton"/>
                <a:ea typeface="Anton"/>
                <a:cs typeface="Anton"/>
                <a:sym typeface="Anton"/>
              </a:rPr>
              <a:t>5</a:t>
            </a:r>
          </a:p>
        </p:txBody>
      </p:sp>
      <p:sp>
        <p:nvSpPr>
          <p:cNvPr id="134" name="TextBox 134"/>
          <p:cNvSpPr txBox="1"/>
          <p:nvPr/>
        </p:nvSpPr>
        <p:spPr>
          <a:xfrm>
            <a:off x="13893770" y="2653728"/>
            <a:ext cx="3179422" cy="50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1"/>
              </a:lnSpc>
            </a:pPr>
            <a:r>
              <a:rPr lang="en-US" sz="1737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กระบวนการเข้าเป็นสมาชิก</a:t>
            </a:r>
          </a:p>
          <a:p>
            <a:pPr algn="ctr">
              <a:lnSpc>
                <a:spcPts val="1911"/>
              </a:lnSpc>
            </a:pPr>
            <a:r>
              <a:rPr lang="en-US" sz="1737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Accession Process (5 - 10)</a:t>
            </a:r>
          </a:p>
        </p:txBody>
      </p:sp>
      <p:grpSp>
        <p:nvGrpSpPr>
          <p:cNvPr id="135" name="Group 135"/>
          <p:cNvGrpSpPr/>
          <p:nvPr/>
        </p:nvGrpSpPr>
        <p:grpSpPr>
          <a:xfrm>
            <a:off x="11187751" y="88269"/>
            <a:ext cx="6515784" cy="3234349"/>
            <a:chOff x="0" y="76200"/>
            <a:chExt cx="8687712" cy="4312465"/>
          </a:xfrm>
        </p:grpSpPr>
        <p:sp>
          <p:nvSpPr>
            <p:cNvPr id="136" name="TextBox 136"/>
            <p:cNvSpPr txBox="1"/>
            <p:nvPr/>
          </p:nvSpPr>
          <p:spPr>
            <a:xfrm>
              <a:off x="0" y="210000"/>
              <a:ext cx="8584199" cy="4178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020"/>
                </a:lnSpc>
              </a:pPr>
              <a:r>
                <a:rPr lang="en-US" sz="7000" b="1" i="1" spc="-420" dirty="0">
                  <a:solidFill>
                    <a:srgbClr val="102F76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Larken Heavy Italics"/>
                  <a:ea typeface="Larken Heavy Italics"/>
                  <a:cs typeface="Larken Heavy Italics"/>
                  <a:sym typeface="Larken Heavy Italics"/>
                </a:rPr>
                <a:t>Thailand’s </a:t>
              </a:r>
            </a:p>
            <a:p>
              <a:pPr algn="r">
                <a:lnSpc>
                  <a:spcPts val="6020"/>
                </a:lnSpc>
              </a:pPr>
              <a:r>
                <a:rPr lang="en-US" sz="7000" b="1" i="1" spc="-420" dirty="0">
                  <a:solidFill>
                    <a:srgbClr val="102F76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Larken Heavy Italics"/>
                  <a:ea typeface="Larken Heavy Italics"/>
                  <a:cs typeface="Larken Heavy Italics"/>
                  <a:sym typeface="Larken Heavy Italics"/>
                </a:rPr>
                <a:t>Accession Process</a:t>
              </a:r>
            </a:p>
            <a:p>
              <a:pPr algn="r">
                <a:lnSpc>
                  <a:spcPts val="6020"/>
                </a:lnSpc>
              </a:pPr>
              <a:endParaRPr lang="en-US" sz="7000" b="1" i="1" spc="-420" dirty="0">
                <a:solidFill>
                  <a:srgbClr val="102F76"/>
                </a:solidFill>
                <a:latin typeface="Larken Heavy Italics"/>
                <a:ea typeface="Larken Heavy Italics"/>
                <a:cs typeface="Larken Heavy Italics"/>
                <a:sym typeface="Larken Heavy Italics"/>
              </a:endParaRPr>
            </a:p>
          </p:txBody>
        </p:sp>
        <p:sp>
          <p:nvSpPr>
            <p:cNvPr id="137" name="TextBox 137"/>
            <p:cNvSpPr txBox="1"/>
            <p:nvPr/>
          </p:nvSpPr>
          <p:spPr>
            <a:xfrm>
              <a:off x="0" y="76200"/>
              <a:ext cx="8687712" cy="568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72"/>
                </a:lnSpc>
              </a:pPr>
              <a:endParaRPr/>
            </a:p>
          </p:txBody>
        </p:sp>
      </p:grpSp>
      <p:grpSp>
        <p:nvGrpSpPr>
          <p:cNvPr id="138" name="Group 138"/>
          <p:cNvGrpSpPr/>
          <p:nvPr/>
        </p:nvGrpSpPr>
        <p:grpSpPr>
          <a:xfrm>
            <a:off x="115853" y="9311224"/>
            <a:ext cx="3216244" cy="817337"/>
            <a:chOff x="0" y="0"/>
            <a:chExt cx="4288326" cy="1089783"/>
          </a:xfrm>
        </p:grpSpPr>
        <p:sp>
          <p:nvSpPr>
            <p:cNvPr id="139" name="Freeform 139"/>
            <p:cNvSpPr/>
            <p:nvPr/>
          </p:nvSpPr>
          <p:spPr>
            <a:xfrm>
              <a:off x="0" y="0"/>
              <a:ext cx="1634674" cy="1089783"/>
            </a:xfrm>
            <a:custGeom>
              <a:avLst/>
              <a:gdLst/>
              <a:ahLst/>
              <a:cxnLst/>
              <a:rect l="l" t="t" r="r" b="b"/>
              <a:pathLst>
                <a:path w="1634674" h="1089783">
                  <a:moveTo>
                    <a:pt x="0" y="0"/>
                  </a:moveTo>
                  <a:lnTo>
                    <a:pt x="1634674" y="0"/>
                  </a:lnTo>
                  <a:lnTo>
                    <a:pt x="1634674" y="1089783"/>
                  </a:lnTo>
                  <a:lnTo>
                    <a:pt x="0" y="1089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40" name="TextBox 140"/>
            <p:cNvSpPr txBox="1"/>
            <p:nvPr/>
          </p:nvSpPr>
          <p:spPr>
            <a:xfrm>
              <a:off x="1303582" y="324421"/>
              <a:ext cx="2984744" cy="40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  <a:spcBef>
                  <a:spcPct val="0"/>
                </a:spcBef>
              </a:pPr>
              <a:r>
                <a:rPr lang="en-US" sz="1818" b="1" i="1">
                  <a:solidFill>
                    <a:srgbClr val="6893BF"/>
                  </a:solidFill>
                  <a:latin typeface="Public Sans 2 Bold Italics"/>
                  <a:ea typeface="Public Sans 2 Bold Italics"/>
                  <a:cs typeface="Public Sans 2 Bold Italics"/>
                  <a:sym typeface="Public Sans 2 Bold Italics"/>
                </a:rPr>
                <a:t>NESDC</a:t>
              </a:r>
            </a:p>
          </p:txBody>
        </p:sp>
      </p:grpSp>
      <p:grpSp>
        <p:nvGrpSpPr>
          <p:cNvPr id="141" name="Group 141"/>
          <p:cNvGrpSpPr/>
          <p:nvPr/>
        </p:nvGrpSpPr>
        <p:grpSpPr>
          <a:xfrm rot="5400000">
            <a:off x="12608672" y="3350294"/>
            <a:ext cx="386123" cy="386123"/>
            <a:chOff x="0" y="0"/>
            <a:chExt cx="812800" cy="812800"/>
          </a:xfrm>
        </p:grpSpPr>
        <p:sp>
          <p:nvSpPr>
            <p:cNvPr id="142" name="Freeform 1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A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3" name="TextBox 14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42003" tIns="42003" rIns="42003" bIns="42003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44" name="Freeform 144"/>
          <p:cNvSpPr/>
          <p:nvPr/>
        </p:nvSpPr>
        <p:spPr>
          <a:xfrm>
            <a:off x="12607316" y="3350294"/>
            <a:ext cx="386123" cy="386123"/>
          </a:xfrm>
          <a:custGeom>
            <a:avLst/>
            <a:gdLst/>
            <a:ahLst/>
            <a:cxnLst/>
            <a:rect l="l" t="t" r="r" b="b"/>
            <a:pathLst>
              <a:path w="386123" h="386123">
                <a:moveTo>
                  <a:pt x="0" y="0"/>
                </a:moveTo>
                <a:lnTo>
                  <a:pt x="386123" y="0"/>
                </a:lnTo>
                <a:lnTo>
                  <a:pt x="386123" y="386123"/>
                </a:lnTo>
                <a:lnTo>
                  <a:pt x="0" y="3861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5" name="Freeform 145"/>
          <p:cNvSpPr/>
          <p:nvPr/>
        </p:nvSpPr>
        <p:spPr>
          <a:xfrm>
            <a:off x="8748182" y="2445993"/>
            <a:ext cx="295134" cy="315230"/>
          </a:xfrm>
          <a:custGeom>
            <a:avLst/>
            <a:gdLst/>
            <a:ahLst/>
            <a:cxnLst/>
            <a:rect l="l" t="t" r="r" b="b"/>
            <a:pathLst>
              <a:path w="295134" h="315230">
                <a:moveTo>
                  <a:pt x="0" y="0"/>
                </a:moveTo>
                <a:lnTo>
                  <a:pt x="295134" y="0"/>
                </a:lnTo>
                <a:lnTo>
                  <a:pt x="295134" y="315230"/>
                </a:lnTo>
                <a:lnTo>
                  <a:pt x="0" y="31523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6" name="Freeform 146"/>
          <p:cNvSpPr/>
          <p:nvPr/>
        </p:nvSpPr>
        <p:spPr>
          <a:xfrm>
            <a:off x="7410872" y="2761223"/>
            <a:ext cx="1404449" cy="933958"/>
          </a:xfrm>
          <a:custGeom>
            <a:avLst/>
            <a:gdLst/>
            <a:ahLst/>
            <a:cxnLst/>
            <a:rect l="l" t="t" r="r" b="b"/>
            <a:pathLst>
              <a:path w="1404449" h="933958">
                <a:moveTo>
                  <a:pt x="0" y="0"/>
                </a:moveTo>
                <a:lnTo>
                  <a:pt x="1404449" y="0"/>
                </a:lnTo>
                <a:lnTo>
                  <a:pt x="1404449" y="933959"/>
                </a:lnTo>
                <a:lnTo>
                  <a:pt x="0" y="933959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47" name="Group 147"/>
          <p:cNvGrpSpPr/>
          <p:nvPr/>
        </p:nvGrpSpPr>
        <p:grpSpPr>
          <a:xfrm>
            <a:off x="9050640" y="6097689"/>
            <a:ext cx="832150" cy="478538"/>
            <a:chOff x="0" y="0"/>
            <a:chExt cx="1109533" cy="638050"/>
          </a:xfrm>
        </p:grpSpPr>
        <p:sp>
          <p:nvSpPr>
            <p:cNvPr id="148" name="Freeform 148"/>
            <p:cNvSpPr/>
            <p:nvPr/>
          </p:nvSpPr>
          <p:spPr>
            <a:xfrm>
              <a:off x="172701" y="0"/>
              <a:ext cx="764132" cy="638050"/>
            </a:xfrm>
            <a:custGeom>
              <a:avLst/>
              <a:gdLst/>
              <a:ahLst/>
              <a:cxnLst/>
              <a:rect l="l" t="t" r="r" b="b"/>
              <a:pathLst>
                <a:path w="764132" h="638050">
                  <a:moveTo>
                    <a:pt x="0" y="0"/>
                  </a:moveTo>
                  <a:lnTo>
                    <a:pt x="764132" y="0"/>
                  </a:lnTo>
                  <a:lnTo>
                    <a:pt x="764132" y="638050"/>
                  </a:lnTo>
                  <a:lnTo>
                    <a:pt x="0" y="638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49" name="TextBox 149"/>
            <p:cNvSpPr txBox="1"/>
            <p:nvPr/>
          </p:nvSpPr>
          <p:spPr>
            <a:xfrm>
              <a:off x="0" y="189400"/>
              <a:ext cx="1109533" cy="364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1"/>
                </a:lnSpc>
              </a:pPr>
              <a:r>
                <a:rPr lang="en-US" sz="1615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2029</a:t>
              </a:r>
            </a:p>
          </p:txBody>
        </p:sp>
      </p:grpSp>
      <p:grpSp>
        <p:nvGrpSpPr>
          <p:cNvPr id="150" name="Group 150"/>
          <p:cNvGrpSpPr/>
          <p:nvPr/>
        </p:nvGrpSpPr>
        <p:grpSpPr>
          <a:xfrm>
            <a:off x="6906382" y="2323600"/>
            <a:ext cx="832150" cy="478538"/>
            <a:chOff x="0" y="0"/>
            <a:chExt cx="1109533" cy="638050"/>
          </a:xfrm>
        </p:grpSpPr>
        <p:sp>
          <p:nvSpPr>
            <p:cNvPr id="151" name="Freeform 151"/>
            <p:cNvSpPr/>
            <p:nvPr/>
          </p:nvSpPr>
          <p:spPr>
            <a:xfrm>
              <a:off x="172701" y="0"/>
              <a:ext cx="764132" cy="638050"/>
            </a:xfrm>
            <a:custGeom>
              <a:avLst/>
              <a:gdLst/>
              <a:ahLst/>
              <a:cxnLst/>
              <a:rect l="l" t="t" r="r" b="b"/>
              <a:pathLst>
                <a:path w="764132" h="638050">
                  <a:moveTo>
                    <a:pt x="0" y="0"/>
                  </a:moveTo>
                  <a:lnTo>
                    <a:pt x="764132" y="0"/>
                  </a:lnTo>
                  <a:lnTo>
                    <a:pt x="764132" y="638050"/>
                  </a:lnTo>
                  <a:lnTo>
                    <a:pt x="0" y="638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52" name="TextBox 152"/>
            <p:cNvSpPr txBox="1"/>
            <p:nvPr/>
          </p:nvSpPr>
          <p:spPr>
            <a:xfrm>
              <a:off x="0" y="189400"/>
              <a:ext cx="1109533" cy="364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1"/>
                </a:lnSpc>
              </a:pPr>
              <a:r>
                <a:rPr lang="en-US" sz="1615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2029</a:t>
              </a:r>
            </a:p>
          </p:txBody>
        </p:sp>
      </p:grpSp>
      <p:grpSp>
        <p:nvGrpSpPr>
          <p:cNvPr id="153" name="Group 153"/>
          <p:cNvGrpSpPr/>
          <p:nvPr/>
        </p:nvGrpSpPr>
        <p:grpSpPr>
          <a:xfrm>
            <a:off x="5330503" y="6010007"/>
            <a:ext cx="832150" cy="478538"/>
            <a:chOff x="0" y="0"/>
            <a:chExt cx="1109533" cy="638050"/>
          </a:xfrm>
        </p:grpSpPr>
        <p:sp>
          <p:nvSpPr>
            <p:cNvPr id="154" name="Freeform 154"/>
            <p:cNvSpPr/>
            <p:nvPr/>
          </p:nvSpPr>
          <p:spPr>
            <a:xfrm>
              <a:off x="172701" y="0"/>
              <a:ext cx="764132" cy="638050"/>
            </a:xfrm>
            <a:custGeom>
              <a:avLst/>
              <a:gdLst/>
              <a:ahLst/>
              <a:cxnLst/>
              <a:rect l="l" t="t" r="r" b="b"/>
              <a:pathLst>
                <a:path w="764132" h="638050">
                  <a:moveTo>
                    <a:pt x="0" y="0"/>
                  </a:moveTo>
                  <a:lnTo>
                    <a:pt x="764132" y="0"/>
                  </a:lnTo>
                  <a:lnTo>
                    <a:pt x="764132" y="638050"/>
                  </a:lnTo>
                  <a:lnTo>
                    <a:pt x="0" y="638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55" name="TextBox 155"/>
            <p:cNvSpPr txBox="1"/>
            <p:nvPr/>
          </p:nvSpPr>
          <p:spPr>
            <a:xfrm>
              <a:off x="0" y="189400"/>
              <a:ext cx="1109533" cy="364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1"/>
                </a:lnSpc>
              </a:pPr>
              <a:r>
                <a:rPr lang="en-US" sz="1615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2029</a:t>
              </a:r>
            </a:p>
          </p:txBody>
        </p:sp>
      </p:grpSp>
      <p:grpSp>
        <p:nvGrpSpPr>
          <p:cNvPr id="156" name="Group 156"/>
          <p:cNvGrpSpPr/>
          <p:nvPr/>
        </p:nvGrpSpPr>
        <p:grpSpPr>
          <a:xfrm>
            <a:off x="11703020" y="2367592"/>
            <a:ext cx="842154" cy="716819"/>
            <a:chOff x="0" y="0"/>
            <a:chExt cx="1122871" cy="955759"/>
          </a:xfrm>
        </p:grpSpPr>
        <p:sp>
          <p:nvSpPr>
            <p:cNvPr id="157" name="Freeform 157"/>
            <p:cNvSpPr/>
            <p:nvPr/>
          </p:nvSpPr>
          <p:spPr>
            <a:xfrm>
              <a:off x="0" y="0"/>
              <a:ext cx="1122871" cy="955759"/>
            </a:xfrm>
            <a:custGeom>
              <a:avLst/>
              <a:gdLst/>
              <a:ahLst/>
              <a:cxnLst/>
              <a:rect l="l" t="t" r="r" b="b"/>
              <a:pathLst>
                <a:path w="1122871" h="955759">
                  <a:moveTo>
                    <a:pt x="0" y="0"/>
                  </a:moveTo>
                  <a:lnTo>
                    <a:pt x="1122871" y="0"/>
                  </a:lnTo>
                  <a:lnTo>
                    <a:pt x="1122871" y="955759"/>
                  </a:lnTo>
                  <a:lnTo>
                    <a:pt x="0" y="955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968" r="-96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58" name="TextBox 158"/>
            <p:cNvSpPr txBox="1"/>
            <p:nvPr/>
          </p:nvSpPr>
          <p:spPr>
            <a:xfrm>
              <a:off x="20874" y="329931"/>
              <a:ext cx="1081124" cy="267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0"/>
                </a:lnSpc>
              </a:pPr>
              <a:r>
                <a:rPr lang="en-US" sz="1193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2026</a:t>
              </a:r>
            </a:p>
          </p:txBody>
        </p:sp>
        <p:sp>
          <p:nvSpPr>
            <p:cNvPr id="159" name="TextBox 159"/>
            <p:cNvSpPr txBox="1"/>
            <p:nvPr/>
          </p:nvSpPr>
          <p:spPr>
            <a:xfrm>
              <a:off x="20874" y="642905"/>
              <a:ext cx="1081124" cy="267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0"/>
                </a:lnSpc>
              </a:pPr>
              <a:r>
                <a:rPr lang="en-US" sz="1193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2028</a:t>
              </a:r>
            </a:p>
          </p:txBody>
        </p:sp>
        <p:sp>
          <p:nvSpPr>
            <p:cNvPr id="160" name="TextBox 160"/>
            <p:cNvSpPr txBox="1"/>
            <p:nvPr/>
          </p:nvSpPr>
          <p:spPr>
            <a:xfrm>
              <a:off x="20874" y="467729"/>
              <a:ext cx="1081124" cy="267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0"/>
                </a:lnSpc>
              </a:pPr>
              <a:r>
                <a:rPr lang="en-US" sz="1193" b="1">
                  <a:solidFill>
                    <a:srgbClr val="000000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-</a:t>
              </a:r>
            </a:p>
          </p:txBody>
        </p:sp>
      </p:grpSp>
      <p:sp>
        <p:nvSpPr>
          <p:cNvPr id="161" name="Freeform 161"/>
          <p:cNvSpPr/>
          <p:nvPr/>
        </p:nvSpPr>
        <p:spPr>
          <a:xfrm>
            <a:off x="7901693" y="1343919"/>
            <a:ext cx="1004781" cy="1488564"/>
          </a:xfrm>
          <a:custGeom>
            <a:avLst/>
            <a:gdLst/>
            <a:ahLst/>
            <a:cxnLst/>
            <a:rect l="l" t="t" r="r" b="b"/>
            <a:pathLst>
              <a:path w="1004781" h="1488564">
                <a:moveTo>
                  <a:pt x="0" y="0"/>
                </a:moveTo>
                <a:lnTo>
                  <a:pt x="1004780" y="0"/>
                </a:lnTo>
                <a:lnTo>
                  <a:pt x="1004780" y="1488564"/>
                </a:lnTo>
                <a:lnTo>
                  <a:pt x="0" y="1488564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62" name="TextBox 162"/>
          <p:cNvSpPr txBox="1"/>
          <p:nvPr/>
        </p:nvSpPr>
        <p:spPr>
          <a:xfrm>
            <a:off x="13958241" y="5053403"/>
            <a:ext cx="3190910" cy="1212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en-US" sz="1747" b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เมื่อ OECD Secretariat </a:t>
            </a:r>
          </a:p>
          <a:p>
            <a:pPr algn="ctr">
              <a:lnSpc>
                <a:spcPts val="1922"/>
              </a:lnSpc>
            </a:pPr>
            <a:r>
              <a:rPr lang="en-US" sz="1747" b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จัดทำ Accession Roadmap </a:t>
            </a:r>
          </a:p>
          <a:p>
            <a:pPr algn="ctr">
              <a:lnSpc>
                <a:spcPts val="1922"/>
              </a:lnSpc>
            </a:pPr>
            <a:r>
              <a:rPr lang="en-US" sz="1747" b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ของประเทศผู้สมัคร </a:t>
            </a:r>
          </a:p>
          <a:p>
            <a:pPr algn="ctr">
              <a:lnSpc>
                <a:spcPts val="1922"/>
              </a:lnSpc>
            </a:pPr>
            <a:r>
              <a:rPr lang="en-US" sz="1747" b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และเมื่อ OECD Council เห็นชอบ</a:t>
            </a:r>
          </a:p>
          <a:p>
            <a:pPr algn="ctr">
              <a:lnSpc>
                <a:spcPts val="1922"/>
              </a:lnSpc>
            </a:pPr>
            <a:r>
              <a:rPr lang="en-US" sz="1747" b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 จะเผยแพร่เป็นเอกสารสาธารณะ</a:t>
            </a:r>
          </a:p>
        </p:txBody>
      </p:sp>
      <p:sp>
        <p:nvSpPr>
          <p:cNvPr id="163" name="TextBox 163"/>
          <p:cNvSpPr txBox="1"/>
          <p:nvPr/>
        </p:nvSpPr>
        <p:spPr>
          <a:xfrm>
            <a:off x="13868856" y="7047307"/>
            <a:ext cx="3431972" cy="926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3"/>
              </a:lnSpc>
            </a:pPr>
            <a:r>
              <a:rPr lang="en-US" sz="1693" b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OECD Council พิจารณาข้อมูล </a:t>
            </a:r>
          </a:p>
          <a:p>
            <a:pPr algn="ctr">
              <a:lnSpc>
                <a:spcPts val="1863"/>
              </a:lnSpc>
            </a:pPr>
            <a:r>
              <a:rPr lang="en-US" sz="1693" b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และมีมติเห็นชอบการเปิด accession discussions กับประเทศผู้สมัคร</a:t>
            </a:r>
          </a:p>
          <a:p>
            <a:pPr algn="ctr">
              <a:lnSpc>
                <a:spcPts val="1863"/>
              </a:lnSpc>
            </a:pPr>
            <a:endParaRPr lang="en-US" sz="1693" b="1">
              <a:solidFill>
                <a:srgbClr val="204A49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164" name="TextBox 164"/>
          <p:cNvSpPr txBox="1"/>
          <p:nvPr/>
        </p:nvSpPr>
        <p:spPr>
          <a:xfrm>
            <a:off x="13842172" y="8668087"/>
            <a:ext cx="3531730" cy="964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8"/>
              </a:lnSpc>
            </a:pPr>
            <a:r>
              <a:rPr lang="en-US" sz="1716" b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เลขาธิการ OECD จัดทำข้อมูลของ</a:t>
            </a:r>
          </a:p>
          <a:p>
            <a:pPr algn="ctr">
              <a:lnSpc>
                <a:spcPts val="1888"/>
              </a:lnSpc>
            </a:pPr>
            <a:r>
              <a:rPr lang="en-US" sz="1716" b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ประเทศผู้สมัครตามกรอบการพิจารณา</a:t>
            </a:r>
          </a:p>
          <a:p>
            <a:pPr algn="ctr">
              <a:lnSpc>
                <a:spcPts val="1888"/>
              </a:lnSpc>
            </a:pPr>
            <a:r>
              <a:rPr lang="en-US" sz="1716" b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การเข้าเป็นสมาชิก OECD </a:t>
            </a:r>
          </a:p>
          <a:p>
            <a:pPr algn="ctr">
              <a:lnSpc>
                <a:spcPts val="1888"/>
              </a:lnSpc>
            </a:pPr>
            <a:r>
              <a:rPr lang="en-US" sz="1716" b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ให้กับ OECD Council</a:t>
            </a:r>
          </a:p>
        </p:txBody>
      </p:sp>
      <p:sp>
        <p:nvSpPr>
          <p:cNvPr id="165" name="TextBox 165"/>
          <p:cNvSpPr txBox="1"/>
          <p:nvPr/>
        </p:nvSpPr>
        <p:spPr>
          <a:xfrm>
            <a:off x="1528791" y="965836"/>
            <a:ext cx="2697767" cy="120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8"/>
              </a:lnSpc>
            </a:pPr>
            <a:r>
              <a:rPr lang="en-US" sz="1744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เข้าเป็นสมาชิก โดยให้</a:t>
            </a:r>
          </a:p>
          <a:p>
            <a:pPr algn="ctr">
              <a:lnSpc>
                <a:spcPts val="1918"/>
              </a:lnSpc>
            </a:pPr>
            <a:r>
              <a:rPr lang="en-US" sz="1744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นับวันที่ยื่นฝากความตกลงฯ </a:t>
            </a:r>
          </a:p>
          <a:p>
            <a:pPr algn="ctr">
              <a:lnSpc>
                <a:spcPts val="1918"/>
              </a:lnSpc>
            </a:pPr>
            <a:r>
              <a:rPr lang="en-US" sz="1744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ให้กับรัฐบาลฝรั่งเศส</a:t>
            </a:r>
          </a:p>
          <a:p>
            <a:pPr algn="ctr">
              <a:lnSpc>
                <a:spcPts val="1918"/>
              </a:lnSpc>
            </a:pPr>
            <a:r>
              <a:rPr lang="en-US" sz="1744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เป็นวันที่เข้าเป็นสมาชิก</a:t>
            </a:r>
          </a:p>
          <a:p>
            <a:pPr algn="ctr">
              <a:lnSpc>
                <a:spcPts val="1918"/>
              </a:lnSpc>
            </a:pPr>
            <a:r>
              <a:rPr lang="en-US" sz="1744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โดยสมบูรณ์ </a:t>
            </a:r>
          </a:p>
        </p:txBody>
      </p:sp>
      <p:sp>
        <p:nvSpPr>
          <p:cNvPr id="166" name="TextBox 166"/>
          <p:cNvSpPr txBox="1"/>
          <p:nvPr/>
        </p:nvSpPr>
        <p:spPr>
          <a:xfrm>
            <a:off x="5199104" y="834889"/>
            <a:ext cx="2857948" cy="1393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1"/>
              </a:lnSpc>
            </a:pPr>
            <a:r>
              <a:rPr lang="en-US" b="1" dirty="0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OECD Council </a:t>
            </a:r>
          </a:p>
          <a:p>
            <a:pPr algn="ctr">
              <a:lnSpc>
                <a:spcPts val="2191"/>
              </a:lnSpc>
            </a:pP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มีมติเอกฉันท์และ</a:t>
            </a:r>
            <a:endParaRPr lang="en-US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91"/>
              </a:lnSpc>
            </a:pP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ออกหนังสือเชิญ</a:t>
            </a:r>
            <a:endParaRPr lang="en-US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91"/>
              </a:lnSpc>
            </a:pP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ประเทศผู้สมัคร</a:t>
            </a:r>
            <a:endParaRPr lang="en-US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  <a:p>
            <a:pPr algn="ctr">
              <a:lnSpc>
                <a:spcPts val="2191"/>
              </a:lnSpc>
            </a:pPr>
            <a:r>
              <a:rPr lang="en-US" b="1" dirty="0" err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เข้าเป็นสมาชิก</a:t>
            </a:r>
            <a:endParaRPr lang="en-US" b="1" dirty="0">
              <a:solidFill>
                <a:srgbClr val="0F4983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167" name="TextBox 167"/>
          <p:cNvSpPr txBox="1"/>
          <p:nvPr/>
        </p:nvSpPr>
        <p:spPr>
          <a:xfrm>
            <a:off x="3417181" y="4996446"/>
            <a:ext cx="2915242" cy="87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2"/>
              </a:lnSpc>
            </a:pPr>
            <a:r>
              <a:rPr lang="en-US" sz="155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ประเทศผู้สมัคร</a:t>
            </a:r>
          </a:p>
          <a:p>
            <a:pPr algn="ctr">
              <a:lnSpc>
                <a:spcPts val="1712"/>
              </a:lnSpc>
            </a:pPr>
            <a:r>
              <a:rPr lang="en-US" sz="155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และ OECD ลงนามความตกลง</a:t>
            </a:r>
          </a:p>
          <a:p>
            <a:pPr algn="ctr">
              <a:lnSpc>
                <a:spcPts val="1712"/>
              </a:lnSpc>
            </a:pPr>
            <a:r>
              <a:rPr lang="en-US" sz="155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การเข้าเป็นสมาชิก ซึ่งถือเป็น</a:t>
            </a:r>
          </a:p>
          <a:p>
            <a:pPr algn="ctr">
              <a:lnSpc>
                <a:spcPts val="1712"/>
              </a:lnSpc>
            </a:pPr>
            <a:r>
              <a:rPr lang="en-US" sz="155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การยอมรับข้อผูกพันทางกฎหมาย</a:t>
            </a:r>
          </a:p>
        </p:txBody>
      </p:sp>
      <p:sp>
        <p:nvSpPr>
          <p:cNvPr id="168" name="TextBox 168"/>
          <p:cNvSpPr txBox="1"/>
          <p:nvPr/>
        </p:nvSpPr>
        <p:spPr>
          <a:xfrm>
            <a:off x="7600368" y="4951415"/>
            <a:ext cx="2262420" cy="1089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4"/>
              </a:lnSpc>
            </a:pPr>
            <a:r>
              <a:rPr lang="en-US" sz="157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คณะกรรมการแต่ละคณะ</a:t>
            </a:r>
          </a:p>
          <a:p>
            <a:pPr algn="ctr">
              <a:lnSpc>
                <a:spcPts val="1734"/>
              </a:lnSpc>
            </a:pPr>
            <a:r>
              <a:rPr lang="en-US" sz="157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นำเสนอ formal opinion และประเทศผู้สมัคร</a:t>
            </a:r>
          </a:p>
          <a:p>
            <a:pPr algn="ctr">
              <a:lnSpc>
                <a:spcPts val="1734"/>
              </a:lnSpc>
            </a:pPr>
            <a:r>
              <a:rPr lang="en-US" sz="157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ยื่น FinalStatement </a:t>
            </a:r>
          </a:p>
          <a:p>
            <a:pPr algn="ctr">
              <a:lnSpc>
                <a:spcPts val="1734"/>
              </a:lnSpc>
            </a:pPr>
            <a:r>
              <a:rPr lang="en-US" sz="1576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ต่อ OECD Council</a:t>
            </a:r>
          </a:p>
        </p:txBody>
      </p:sp>
      <p:sp>
        <p:nvSpPr>
          <p:cNvPr id="169" name="TextBox 169"/>
          <p:cNvSpPr txBox="1"/>
          <p:nvPr/>
        </p:nvSpPr>
        <p:spPr>
          <a:xfrm>
            <a:off x="5904488" y="8414709"/>
            <a:ext cx="3880109" cy="129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7"/>
              </a:lnSpc>
            </a:pPr>
            <a:r>
              <a:rPr lang="en-US" sz="1462" b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ประเทศผู้สมัครยื่น Letter of Intent</a:t>
            </a:r>
          </a:p>
          <a:p>
            <a:pPr algn="ctr">
              <a:lnSpc>
                <a:spcPts val="2047"/>
              </a:lnSpc>
            </a:pPr>
            <a:r>
              <a:rPr lang="en-US" sz="1462" b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ในการสมัครเข้าเป็นสมาชิก โดยเลขาธิการ OECD จะแจ้งเรื่องไปยัง OECD Council </a:t>
            </a:r>
          </a:p>
          <a:p>
            <a:pPr algn="ctr">
              <a:lnSpc>
                <a:spcPts val="2047"/>
              </a:lnSpc>
            </a:pPr>
            <a:r>
              <a:rPr lang="en-US" sz="1462" b="1">
                <a:solidFill>
                  <a:srgbClr val="204A49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(สมาชิกทั้ง 38 ประเทศ) </a:t>
            </a:r>
          </a:p>
          <a:p>
            <a:pPr algn="ctr">
              <a:lnSpc>
                <a:spcPts val="2047"/>
              </a:lnSpc>
            </a:pPr>
            <a:endParaRPr lang="en-US" sz="1462" b="1">
              <a:solidFill>
                <a:srgbClr val="204A49"/>
              </a:solidFill>
              <a:latin typeface="Public Sans 2 Bold"/>
              <a:ea typeface="Public Sans 2 Bold"/>
              <a:cs typeface="Public Sans 2 Bold"/>
              <a:sym typeface="Public Sans 2 Bold"/>
            </a:endParaRPr>
          </a:p>
        </p:txBody>
      </p:sp>
      <p:sp>
        <p:nvSpPr>
          <p:cNvPr id="170" name="TextBox 170"/>
          <p:cNvSpPr txBox="1"/>
          <p:nvPr/>
        </p:nvSpPr>
        <p:spPr>
          <a:xfrm>
            <a:off x="9706406" y="9165679"/>
            <a:ext cx="156383" cy="63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  <a:spcBef>
                <a:spcPct val="0"/>
              </a:spcBef>
            </a:pPr>
            <a:r>
              <a:rPr lang="en-US" sz="3719">
                <a:solidFill>
                  <a:srgbClr val="FCFDFE"/>
                </a:solidFill>
                <a:latin typeface="Anton"/>
                <a:ea typeface="Anton"/>
                <a:cs typeface="Anton"/>
                <a:sym typeface="Anton"/>
              </a:rPr>
              <a:t>1</a:t>
            </a:r>
          </a:p>
        </p:txBody>
      </p:sp>
      <p:sp>
        <p:nvSpPr>
          <p:cNvPr id="171" name="TextBox 171"/>
          <p:cNvSpPr txBox="1"/>
          <p:nvPr/>
        </p:nvSpPr>
        <p:spPr>
          <a:xfrm>
            <a:off x="13453165" y="8217887"/>
            <a:ext cx="233359" cy="63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  <a:spcBef>
                <a:spcPct val="0"/>
              </a:spcBef>
            </a:pPr>
            <a:r>
              <a:rPr lang="en-US" sz="3719">
                <a:solidFill>
                  <a:srgbClr val="FCFDFE"/>
                </a:solidFill>
                <a:latin typeface="Anton"/>
                <a:ea typeface="Anton"/>
                <a:cs typeface="Anton"/>
                <a:sym typeface="Anton"/>
              </a:rPr>
              <a:t>2</a:t>
            </a:r>
          </a:p>
        </p:txBody>
      </p:sp>
      <p:sp>
        <p:nvSpPr>
          <p:cNvPr id="172" name="TextBox 172"/>
          <p:cNvSpPr txBox="1"/>
          <p:nvPr/>
        </p:nvSpPr>
        <p:spPr>
          <a:xfrm>
            <a:off x="13453165" y="6536637"/>
            <a:ext cx="233359" cy="63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  <a:spcBef>
                <a:spcPct val="0"/>
              </a:spcBef>
            </a:pPr>
            <a:r>
              <a:rPr lang="en-US" sz="3719">
                <a:solidFill>
                  <a:srgbClr val="FCFDFE"/>
                </a:solidFill>
                <a:latin typeface="Anton"/>
                <a:ea typeface="Anton"/>
                <a:cs typeface="Anton"/>
                <a:sym typeface="Anton"/>
              </a:rPr>
              <a:t>3</a:t>
            </a:r>
          </a:p>
        </p:txBody>
      </p:sp>
      <p:sp>
        <p:nvSpPr>
          <p:cNvPr id="173" name="TextBox 173"/>
          <p:cNvSpPr txBox="1"/>
          <p:nvPr/>
        </p:nvSpPr>
        <p:spPr>
          <a:xfrm>
            <a:off x="13418826" y="4900922"/>
            <a:ext cx="233359" cy="63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  <a:spcBef>
                <a:spcPct val="0"/>
              </a:spcBef>
            </a:pPr>
            <a:r>
              <a:rPr lang="en-US" sz="3719">
                <a:solidFill>
                  <a:srgbClr val="FCFDFE"/>
                </a:solidFill>
                <a:latin typeface="Anton"/>
                <a:ea typeface="Anton"/>
                <a:cs typeface="Anton"/>
                <a:sym typeface="Anton"/>
              </a:rPr>
              <a:t>4</a:t>
            </a:r>
          </a:p>
        </p:txBody>
      </p:sp>
      <p:sp>
        <p:nvSpPr>
          <p:cNvPr id="174" name="TextBox 174"/>
          <p:cNvSpPr txBox="1"/>
          <p:nvPr/>
        </p:nvSpPr>
        <p:spPr>
          <a:xfrm>
            <a:off x="9466715" y="2242767"/>
            <a:ext cx="249248" cy="669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1"/>
              </a:lnSpc>
              <a:spcBef>
                <a:spcPct val="0"/>
              </a:spcBef>
            </a:pPr>
            <a:r>
              <a:rPr lang="en-US" sz="3972">
                <a:solidFill>
                  <a:srgbClr val="FCFDFE"/>
                </a:solidFill>
                <a:latin typeface="Anton"/>
                <a:ea typeface="Anton"/>
                <a:cs typeface="Anton"/>
                <a:sym typeface="Anton"/>
              </a:rPr>
              <a:t>6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7710393" y="4186182"/>
            <a:ext cx="233359" cy="63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  <a:spcBef>
                <a:spcPct val="0"/>
              </a:spcBef>
            </a:pPr>
            <a:r>
              <a:rPr lang="en-US" sz="3719">
                <a:solidFill>
                  <a:srgbClr val="FCFDFE"/>
                </a:solidFill>
                <a:latin typeface="Anton"/>
                <a:ea typeface="Anton"/>
                <a:cs typeface="Anton"/>
                <a:sym typeface="Anton"/>
              </a:rPr>
              <a:t>7</a:t>
            </a:r>
          </a:p>
        </p:txBody>
      </p:sp>
      <p:sp>
        <p:nvSpPr>
          <p:cNvPr id="176" name="TextBox 176"/>
          <p:cNvSpPr txBox="1"/>
          <p:nvPr/>
        </p:nvSpPr>
        <p:spPr>
          <a:xfrm>
            <a:off x="5750967" y="2274728"/>
            <a:ext cx="233359" cy="63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  <a:spcBef>
                <a:spcPct val="0"/>
              </a:spcBef>
            </a:pPr>
            <a:r>
              <a:rPr lang="en-US" sz="3719">
                <a:solidFill>
                  <a:srgbClr val="FCFDFE"/>
                </a:solidFill>
                <a:latin typeface="Anton"/>
                <a:ea typeface="Anton"/>
                <a:cs typeface="Anton"/>
                <a:sym typeface="Anton"/>
              </a:rPr>
              <a:t>8</a:t>
            </a:r>
          </a:p>
        </p:txBody>
      </p:sp>
      <p:sp>
        <p:nvSpPr>
          <p:cNvPr id="177" name="TextBox 177"/>
          <p:cNvSpPr txBox="1"/>
          <p:nvPr/>
        </p:nvSpPr>
        <p:spPr>
          <a:xfrm>
            <a:off x="3771376" y="4186182"/>
            <a:ext cx="238080" cy="63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  <a:spcBef>
                <a:spcPct val="0"/>
              </a:spcBef>
            </a:pPr>
            <a:r>
              <a:rPr lang="en-US" sz="3719">
                <a:solidFill>
                  <a:srgbClr val="FCFDFE"/>
                </a:solidFill>
                <a:latin typeface="Anton"/>
                <a:ea typeface="Anton"/>
                <a:cs typeface="Anton"/>
                <a:sym typeface="Anton"/>
              </a:rPr>
              <a:t>9</a:t>
            </a:r>
          </a:p>
        </p:txBody>
      </p:sp>
      <p:sp>
        <p:nvSpPr>
          <p:cNvPr id="178" name="TextBox 178"/>
          <p:cNvSpPr txBox="1"/>
          <p:nvPr/>
        </p:nvSpPr>
        <p:spPr>
          <a:xfrm>
            <a:off x="1765161" y="2259989"/>
            <a:ext cx="389742" cy="63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  <a:spcBef>
                <a:spcPct val="0"/>
              </a:spcBef>
            </a:pPr>
            <a:r>
              <a:rPr lang="en-US" sz="3719">
                <a:solidFill>
                  <a:srgbClr val="FCFDFE"/>
                </a:solidFill>
                <a:latin typeface="Anton"/>
                <a:ea typeface="Anton"/>
                <a:cs typeface="Anton"/>
                <a:sym typeface="Anton"/>
              </a:rPr>
              <a:t>10</a:t>
            </a:r>
          </a:p>
        </p:txBody>
      </p:sp>
      <p:sp>
        <p:nvSpPr>
          <p:cNvPr id="179" name="TextBox 179"/>
          <p:cNvSpPr txBox="1"/>
          <p:nvPr/>
        </p:nvSpPr>
        <p:spPr>
          <a:xfrm>
            <a:off x="6332423" y="7651239"/>
            <a:ext cx="3090561" cy="60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0"/>
              </a:lnSpc>
            </a:pPr>
            <a:r>
              <a:rPr lang="en-US" sz="2118" b="1">
                <a:solidFill>
                  <a:srgbClr val="00426C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กระบวนการสมัคร</a:t>
            </a:r>
          </a:p>
          <a:p>
            <a:pPr algn="ctr">
              <a:lnSpc>
                <a:spcPts val="2330"/>
              </a:lnSpc>
            </a:pPr>
            <a:r>
              <a:rPr lang="en-US" sz="2118" b="1">
                <a:solidFill>
                  <a:srgbClr val="00426C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เข้าเป็นสมาชิก (1 – 4)</a:t>
            </a:r>
          </a:p>
        </p:txBody>
      </p:sp>
      <p:sp>
        <p:nvSpPr>
          <p:cNvPr id="180" name="TextBox 180"/>
          <p:cNvSpPr txBox="1"/>
          <p:nvPr/>
        </p:nvSpPr>
        <p:spPr>
          <a:xfrm>
            <a:off x="560068" y="8105775"/>
            <a:ext cx="3826306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0"/>
              </a:lnSpc>
            </a:pPr>
            <a:r>
              <a:rPr lang="en-US" sz="1525">
                <a:solidFill>
                  <a:srgbClr val="00426C"/>
                </a:solidFill>
                <a:latin typeface="Public Sans 2"/>
                <a:ea typeface="Public Sans 2"/>
                <a:cs typeface="Public Sans 2"/>
                <a:sym typeface="Public Sans 2"/>
              </a:rPr>
              <a:t>Note: ระยะเวลาของกระบวนการเข้าเป็นสมาชิก </a:t>
            </a:r>
          </a:p>
          <a:p>
            <a:pPr algn="ctr">
              <a:lnSpc>
                <a:spcPts val="1830"/>
              </a:lnSpc>
            </a:pPr>
            <a:r>
              <a:rPr lang="en-US" sz="1525">
                <a:solidFill>
                  <a:srgbClr val="00426C"/>
                </a:solidFill>
                <a:latin typeface="Public Sans 2"/>
                <a:ea typeface="Public Sans 2"/>
                <a:cs typeface="Public Sans 2"/>
                <a:sym typeface="Public Sans 2"/>
              </a:rPr>
              <a:t>ขึ้นอยู่กับการดำเนินการของผู้สมัคร</a:t>
            </a:r>
          </a:p>
          <a:p>
            <a:pPr algn="ctr">
              <a:lnSpc>
                <a:spcPts val="1830"/>
              </a:lnSpc>
            </a:pPr>
            <a:r>
              <a:rPr lang="en-US" sz="1525">
                <a:solidFill>
                  <a:srgbClr val="00426C"/>
                </a:solidFill>
                <a:latin typeface="Public Sans 2"/>
                <a:ea typeface="Public Sans 2"/>
                <a:cs typeface="Public Sans 2"/>
                <a:sym typeface="Public Sans 2"/>
              </a:rPr>
              <a:t>ในการปรับกฎหมาย นโยบายและแนวปฏิประเทศบัติ</a:t>
            </a:r>
          </a:p>
          <a:p>
            <a:pPr algn="ctr">
              <a:lnSpc>
                <a:spcPts val="1830"/>
              </a:lnSpc>
            </a:pPr>
            <a:r>
              <a:rPr lang="en-US" sz="1525">
                <a:solidFill>
                  <a:srgbClr val="00426C"/>
                </a:solidFill>
                <a:latin typeface="Public Sans 2"/>
                <a:ea typeface="Public Sans 2"/>
                <a:cs typeface="Public Sans 2"/>
                <a:sym typeface="Public Sans 2"/>
              </a:rPr>
              <a:t>ให้สอดคล้องกับมาตรฐาน OECD</a:t>
            </a:r>
          </a:p>
        </p:txBody>
      </p:sp>
      <p:grpSp>
        <p:nvGrpSpPr>
          <p:cNvPr id="181" name="Group 181"/>
          <p:cNvGrpSpPr/>
          <p:nvPr/>
        </p:nvGrpSpPr>
        <p:grpSpPr>
          <a:xfrm>
            <a:off x="17504815" y="9503815"/>
            <a:ext cx="816965" cy="816965"/>
            <a:chOff x="0" y="0"/>
            <a:chExt cx="1089286" cy="1089286"/>
          </a:xfrm>
        </p:grpSpPr>
        <p:sp>
          <p:nvSpPr>
            <p:cNvPr id="182" name="Freeform 182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83" name="TextBox 183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6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09082" y="2892442"/>
            <a:ext cx="9125565" cy="8229600"/>
          </a:xfrm>
          <a:custGeom>
            <a:avLst/>
            <a:gdLst/>
            <a:ahLst/>
            <a:cxnLst/>
            <a:rect l="l" t="t" r="r" b="b"/>
            <a:pathLst>
              <a:path w="9125565" h="8229600">
                <a:moveTo>
                  <a:pt x="0" y="0"/>
                </a:moveTo>
                <a:lnTo>
                  <a:pt x="9125565" y="0"/>
                </a:lnTo>
                <a:lnTo>
                  <a:pt x="91255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320631" y="209673"/>
            <a:ext cx="3216244" cy="817337"/>
            <a:chOff x="0" y="0"/>
            <a:chExt cx="4288326" cy="10897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34674" cy="1089783"/>
            </a:xfrm>
            <a:custGeom>
              <a:avLst/>
              <a:gdLst/>
              <a:ahLst/>
              <a:cxnLst/>
              <a:rect l="l" t="t" r="r" b="b"/>
              <a:pathLst>
                <a:path w="1634674" h="1089783">
                  <a:moveTo>
                    <a:pt x="0" y="0"/>
                  </a:moveTo>
                  <a:lnTo>
                    <a:pt x="1634674" y="0"/>
                  </a:lnTo>
                  <a:lnTo>
                    <a:pt x="1634674" y="1089783"/>
                  </a:lnTo>
                  <a:lnTo>
                    <a:pt x="0" y="1089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03582" y="324421"/>
              <a:ext cx="2984744" cy="40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  <a:spcBef>
                  <a:spcPct val="0"/>
                </a:spcBef>
              </a:pPr>
              <a:r>
                <a:rPr lang="en-US" sz="1818" b="1" i="1">
                  <a:solidFill>
                    <a:srgbClr val="6893BF"/>
                  </a:solidFill>
                  <a:latin typeface="Public Sans 2 Bold Italics"/>
                  <a:ea typeface="Public Sans 2 Bold Italics"/>
                  <a:cs typeface="Public Sans 2 Bold Italics"/>
                  <a:sym typeface="Public Sans 2 Bold Italics"/>
                </a:rPr>
                <a:t>NESDC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3700" y="5143500"/>
            <a:ext cx="6001105" cy="4980217"/>
            <a:chOff x="0" y="0"/>
            <a:chExt cx="8001474" cy="66402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001474" cy="6004439"/>
            </a:xfrm>
            <a:custGeom>
              <a:avLst/>
              <a:gdLst/>
              <a:ahLst/>
              <a:cxnLst/>
              <a:rect l="l" t="t" r="r" b="b"/>
              <a:pathLst>
                <a:path w="8001474" h="6004439">
                  <a:moveTo>
                    <a:pt x="0" y="0"/>
                  </a:moveTo>
                  <a:lnTo>
                    <a:pt x="8001474" y="0"/>
                  </a:lnTo>
                  <a:lnTo>
                    <a:pt x="8001474" y="6004439"/>
                  </a:lnTo>
                  <a:lnTo>
                    <a:pt x="0" y="6004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2429426" y="2091833"/>
              <a:ext cx="2914802" cy="4548456"/>
            </a:xfrm>
            <a:custGeom>
              <a:avLst/>
              <a:gdLst/>
              <a:ahLst/>
              <a:cxnLst/>
              <a:rect l="l" t="t" r="r" b="b"/>
              <a:pathLst>
                <a:path w="2914802" h="4548456">
                  <a:moveTo>
                    <a:pt x="0" y="0"/>
                  </a:moveTo>
                  <a:lnTo>
                    <a:pt x="2914802" y="0"/>
                  </a:lnTo>
                  <a:lnTo>
                    <a:pt x="2914802" y="4548456"/>
                  </a:lnTo>
                  <a:lnTo>
                    <a:pt x="0" y="4548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Freeform 9"/>
          <p:cNvSpPr/>
          <p:nvPr/>
        </p:nvSpPr>
        <p:spPr>
          <a:xfrm>
            <a:off x="2456536" y="3528545"/>
            <a:ext cx="3746543" cy="955369"/>
          </a:xfrm>
          <a:custGeom>
            <a:avLst/>
            <a:gdLst/>
            <a:ahLst/>
            <a:cxnLst/>
            <a:rect l="l" t="t" r="r" b="b"/>
            <a:pathLst>
              <a:path w="3746543" h="955369">
                <a:moveTo>
                  <a:pt x="0" y="0"/>
                </a:moveTo>
                <a:lnTo>
                  <a:pt x="3746543" y="0"/>
                </a:lnTo>
                <a:lnTo>
                  <a:pt x="3746543" y="955368"/>
                </a:lnTo>
                <a:lnTo>
                  <a:pt x="0" y="955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>
            <a:off x="1453700" y="3573461"/>
            <a:ext cx="910453" cy="910453"/>
          </a:xfrm>
          <a:custGeom>
            <a:avLst/>
            <a:gdLst/>
            <a:ahLst/>
            <a:cxnLst/>
            <a:rect l="l" t="t" r="r" b="b"/>
            <a:pathLst>
              <a:path w="910453" h="910453">
                <a:moveTo>
                  <a:pt x="0" y="0"/>
                </a:moveTo>
                <a:lnTo>
                  <a:pt x="910453" y="0"/>
                </a:lnTo>
                <a:lnTo>
                  <a:pt x="910453" y="910452"/>
                </a:lnTo>
                <a:lnTo>
                  <a:pt x="0" y="9104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1" name="Group 11"/>
          <p:cNvGrpSpPr/>
          <p:nvPr/>
        </p:nvGrpSpPr>
        <p:grpSpPr>
          <a:xfrm>
            <a:off x="1453700" y="1027009"/>
            <a:ext cx="9626914" cy="2203876"/>
            <a:chOff x="0" y="0"/>
            <a:chExt cx="12835885" cy="293850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9050"/>
              <a:ext cx="12835885" cy="1584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83"/>
                </a:lnSpc>
              </a:pPr>
              <a:r>
                <a:rPr lang="en-US" sz="7916" b="1">
                  <a:solidFill>
                    <a:srgbClr val="0F4983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การประเมินทางเทคนิค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659374"/>
              <a:ext cx="11460970" cy="1279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11"/>
                </a:lnSpc>
              </a:pPr>
              <a:r>
                <a:rPr lang="en-US" sz="5793" b="1">
                  <a:solidFill>
                    <a:srgbClr val="0F4983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(Technical Review)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316251" y="2685762"/>
            <a:ext cx="7515908" cy="6943368"/>
            <a:chOff x="0" y="0"/>
            <a:chExt cx="10021211" cy="9257824"/>
          </a:xfrm>
        </p:grpSpPr>
        <p:sp>
          <p:nvSpPr>
            <p:cNvPr id="15" name="Freeform 15"/>
            <p:cNvSpPr/>
            <p:nvPr/>
          </p:nvSpPr>
          <p:spPr>
            <a:xfrm>
              <a:off x="0" y="977289"/>
              <a:ext cx="6533064" cy="7258960"/>
            </a:xfrm>
            <a:custGeom>
              <a:avLst/>
              <a:gdLst/>
              <a:ahLst/>
              <a:cxnLst/>
              <a:rect l="l" t="t" r="r" b="b"/>
              <a:pathLst>
                <a:path w="6533064" h="7258960">
                  <a:moveTo>
                    <a:pt x="0" y="0"/>
                  </a:moveTo>
                  <a:lnTo>
                    <a:pt x="6533064" y="0"/>
                  </a:lnTo>
                  <a:lnTo>
                    <a:pt x="6533064" y="7258961"/>
                  </a:lnTo>
                  <a:lnTo>
                    <a:pt x="0" y="7258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01209" y="1617819"/>
              <a:ext cx="1403474" cy="1399965"/>
            </a:xfrm>
            <a:custGeom>
              <a:avLst/>
              <a:gdLst/>
              <a:ahLst/>
              <a:cxnLst/>
              <a:rect l="l" t="t" r="r" b="b"/>
              <a:pathLst>
                <a:path w="1403474" h="1399965">
                  <a:moveTo>
                    <a:pt x="0" y="0"/>
                  </a:moveTo>
                  <a:lnTo>
                    <a:pt x="1403474" y="0"/>
                  </a:lnTo>
                  <a:lnTo>
                    <a:pt x="1403474" y="1399965"/>
                  </a:lnTo>
                  <a:lnTo>
                    <a:pt x="0" y="1399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135127" y="2605063"/>
              <a:ext cx="1554114" cy="1046437"/>
            </a:xfrm>
            <a:custGeom>
              <a:avLst/>
              <a:gdLst/>
              <a:ahLst/>
              <a:cxnLst/>
              <a:rect l="l" t="t" r="r" b="b"/>
              <a:pathLst>
                <a:path w="1554114" h="1046437">
                  <a:moveTo>
                    <a:pt x="0" y="0"/>
                  </a:moveTo>
                  <a:lnTo>
                    <a:pt x="1554114" y="0"/>
                  </a:lnTo>
                  <a:lnTo>
                    <a:pt x="1554114" y="1046437"/>
                  </a:lnTo>
                  <a:lnTo>
                    <a:pt x="0" y="1046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271106" y="5333013"/>
              <a:ext cx="1282155" cy="1257047"/>
            </a:xfrm>
            <a:custGeom>
              <a:avLst/>
              <a:gdLst/>
              <a:ahLst/>
              <a:cxnLst/>
              <a:rect l="l" t="t" r="r" b="b"/>
              <a:pathLst>
                <a:path w="1282155" h="1257047">
                  <a:moveTo>
                    <a:pt x="0" y="0"/>
                  </a:moveTo>
                  <a:lnTo>
                    <a:pt x="1282156" y="0"/>
                  </a:lnTo>
                  <a:lnTo>
                    <a:pt x="1282156" y="1257046"/>
                  </a:lnTo>
                  <a:lnTo>
                    <a:pt x="0" y="1257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605389" y="6026540"/>
              <a:ext cx="1420911" cy="1545868"/>
            </a:xfrm>
            <a:custGeom>
              <a:avLst/>
              <a:gdLst/>
              <a:ahLst/>
              <a:cxnLst/>
              <a:rect l="l" t="t" r="r" b="b"/>
              <a:pathLst>
                <a:path w="1420911" h="1545868">
                  <a:moveTo>
                    <a:pt x="0" y="0"/>
                  </a:moveTo>
                  <a:lnTo>
                    <a:pt x="1420911" y="0"/>
                  </a:lnTo>
                  <a:lnTo>
                    <a:pt x="1420911" y="1545868"/>
                  </a:lnTo>
                  <a:lnTo>
                    <a:pt x="0" y="1545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3576242" cy="816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8"/>
                </a:lnSpc>
              </a:pPr>
              <a:r>
                <a:rPr lang="en-US" sz="1784" b="1">
                  <a:solidFill>
                    <a:srgbClr val="6584A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Information Gathering (2026-2028)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689241" y="6681557"/>
              <a:ext cx="2806079" cy="1235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8"/>
                </a:lnSpc>
              </a:pPr>
              <a:r>
                <a:rPr lang="en-US" sz="1784" b="1">
                  <a:solidFill>
                    <a:srgbClr val="6584A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Detailed Background Report</a:t>
              </a:r>
            </a:p>
            <a:p>
              <a:pPr algn="ctr">
                <a:lnSpc>
                  <a:spcPts val="2498"/>
                </a:lnSpc>
              </a:pPr>
              <a:r>
                <a:rPr lang="en-US" sz="1784" b="1">
                  <a:solidFill>
                    <a:srgbClr val="6584A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(2026 - 2028)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4602736" y="1579719"/>
              <a:ext cx="5418476" cy="816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8"/>
                </a:lnSpc>
              </a:pPr>
              <a:r>
                <a:rPr lang="en-US" sz="1784" b="1">
                  <a:solidFill>
                    <a:srgbClr val="6584A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Committee Discussions</a:t>
              </a:r>
            </a:p>
            <a:p>
              <a:pPr algn="ctr">
                <a:lnSpc>
                  <a:spcPts val="2498"/>
                </a:lnSpc>
              </a:pPr>
              <a:r>
                <a:rPr lang="en-US" sz="1784" b="1">
                  <a:solidFill>
                    <a:srgbClr val="6584A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(2026 - 2028)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33502" y="8441745"/>
              <a:ext cx="2709238" cy="816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8"/>
                </a:lnSpc>
              </a:pPr>
              <a:r>
                <a:rPr lang="en-US" sz="1784" b="1">
                  <a:solidFill>
                    <a:srgbClr val="6584A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Chair’s Letters</a:t>
              </a:r>
            </a:p>
            <a:p>
              <a:pPr algn="ctr">
                <a:lnSpc>
                  <a:spcPts val="2498"/>
                </a:lnSpc>
              </a:pPr>
              <a:r>
                <a:rPr lang="en-US" sz="1784" b="1">
                  <a:solidFill>
                    <a:srgbClr val="6584A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  (2026 - 2028)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802805" y="988333"/>
            <a:ext cx="5680259" cy="1140614"/>
            <a:chOff x="0" y="0"/>
            <a:chExt cx="7573678" cy="1520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573678" cy="1520819"/>
            </a:xfrm>
            <a:custGeom>
              <a:avLst/>
              <a:gdLst/>
              <a:ahLst/>
              <a:cxnLst/>
              <a:rect l="l" t="t" r="r" b="b"/>
              <a:pathLst>
                <a:path w="7573678" h="1520819">
                  <a:moveTo>
                    <a:pt x="0" y="0"/>
                  </a:moveTo>
                  <a:lnTo>
                    <a:pt x="7573678" y="0"/>
                  </a:lnTo>
                  <a:lnTo>
                    <a:pt x="7573678" y="1520819"/>
                  </a:lnTo>
                  <a:lnTo>
                    <a:pt x="0" y="15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098807" y="245346"/>
              <a:ext cx="5178070" cy="1022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66"/>
                </a:lnSpc>
              </a:pPr>
              <a:r>
                <a:rPr lang="en-US" sz="2721" b="1" i="1" spc="-190">
                  <a:solidFill>
                    <a:srgbClr val="00426C"/>
                  </a:solidFill>
                  <a:latin typeface="Public Sans 2 Bold Italics"/>
                  <a:ea typeface="Public Sans 2 Bold Italics"/>
                  <a:cs typeface="Public Sans 2 Bold Italics"/>
                  <a:sym typeface="Public Sans 2 Bold Italics"/>
                </a:rPr>
                <a:t>ระยะเวลา 2026  -  2028</a:t>
              </a:r>
            </a:p>
            <a:p>
              <a:pPr algn="just">
                <a:lnSpc>
                  <a:spcPts val="2966"/>
                </a:lnSpc>
              </a:pPr>
              <a:r>
                <a:rPr lang="en-US" sz="2721" b="1" i="1" spc="-190">
                  <a:solidFill>
                    <a:srgbClr val="00426C"/>
                  </a:solidFill>
                  <a:latin typeface="Public Sans 2 Bold Italics"/>
                  <a:ea typeface="Public Sans 2 Bold Italics"/>
                  <a:cs typeface="Public Sans 2 Bold Italics"/>
                  <a:sym typeface="Public Sans 2 Bold Italics"/>
                </a:rPr>
                <a:t>จากการคาดการณ์ของฝ่ายไทย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7504815" y="9503815"/>
            <a:ext cx="816965" cy="816965"/>
            <a:chOff x="0" y="0"/>
            <a:chExt cx="1089286" cy="108928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7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67060" y="4153185"/>
            <a:ext cx="3246120" cy="5140381"/>
            <a:chOff x="0" y="0"/>
            <a:chExt cx="809896" cy="1282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9896" cy="1282507"/>
            </a:xfrm>
            <a:custGeom>
              <a:avLst/>
              <a:gdLst/>
              <a:ahLst/>
              <a:cxnLst/>
              <a:rect l="l" t="t" r="r" b="b"/>
              <a:pathLst>
                <a:path w="809896" h="1282507">
                  <a:moveTo>
                    <a:pt x="0" y="0"/>
                  </a:moveTo>
                  <a:lnTo>
                    <a:pt x="809896" y="0"/>
                  </a:lnTo>
                  <a:lnTo>
                    <a:pt x="809896" y="1282507"/>
                  </a:lnTo>
                  <a:lnTo>
                    <a:pt x="0" y="1282507"/>
                  </a:lnTo>
                  <a:close/>
                </a:path>
              </a:pathLst>
            </a:custGeom>
            <a:solidFill>
              <a:srgbClr val="67C0AF">
                <a:alpha val="19608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09896" cy="1339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273476" y="-2831218"/>
            <a:ext cx="11155470" cy="9272985"/>
          </a:xfrm>
          <a:custGeom>
            <a:avLst/>
            <a:gdLst/>
            <a:ahLst/>
            <a:cxnLst/>
            <a:rect l="l" t="t" r="r" b="b"/>
            <a:pathLst>
              <a:path w="11155470" h="9272985">
                <a:moveTo>
                  <a:pt x="0" y="0"/>
                </a:moveTo>
                <a:lnTo>
                  <a:pt x="11155470" y="0"/>
                </a:lnTo>
                <a:lnTo>
                  <a:pt x="11155470" y="9272985"/>
                </a:lnTo>
                <a:lnTo>
                  <a:pt x="0" y="9272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6" name="Group 6"/>
          <p:cNvGrpSpPr/>
          <p:nvPr/>
        </p:nvGrpSpPr>
        <p:grpSpPr>
          <a:xfrm>
            <a:off x="4095227" y="3259943"/>
            <a:ext cx="3229276" cy="893242"/>
            <a:chOff x="0" y="0"/>
            <a:chExt cx="805693" cy="2228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05693" cy="222861"/>
            </a:xfrm>
            <a:custGeom>
              <a:avLst/>
              <a:gdLst/>
              <a:ahLst/>
              <a:cxnLst/>
              <a:rect l="l" t="t" r="r" b="b"/>
              <a:pathLst>
                <a:path w="805693" h="222861">
                  <a:moveTo>
                    <a:pt x="0" y="0"/>
                  </a:moveTo>
                  <a:lnTo>
                    <a:pt x="805693" y="0"/>
                  </a:lnTo>
                  <a:lnTo>
                    <a:pt x="805693" y="222861"/>
                  </a:lnTo>
                  <a:lnTo>
                    <a:pt x="0" y="222861"/>
                  </a:lnTo>
                  <a:close/>
                </a:path>
              </a:pathLst>
            </a:custGeom>
            <a:solidFill>
              <a:srgbClr val="0F4983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05693" cy="280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6052" y="3259943"/>
            <a:ext cx="3263472" cy="893242"/>
            <a:chOff x="0" y="0"/>
            <a:chExt cx="814225" cy="2228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4225" cy="222861"/>
            </a:xfrm>
            <a:custGeom>
              <a:avLst/>
              <a:gdLst/>
              <a:ahLst/>
              <a:cxnLst/>
              <a:rect l="l" t="t" r="r" b="b"/>
              <a:pathLst>
                <a:path w="814225" h="222861">
                  <a:moveTo>
                    <a:pt x="0" y="0"/>
                  </a:moveTo>
                  <a:lnTo>
                    <a:pt x="814225" y="0"/>
                  </a:lnTo>
                  <a:lnTo>
                    <a:pt x="814225" y="222861"/>
                  </a:lnTo>
                  <a:lnTo>
                    <a:pt x="0" y="222861"/>
                  </a:lnTo>
                  <a:close/>
                </a:path>
              </a:pathLst>
            </a:custGeom>
            <a:solidFill>
              <a:srgbClr val="6893B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4225" cy="280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24503" y="3259943"/>
            <a:ext cx="2855568" cy="893242"/>
            <a:chOff x="0" y="0"/>
            <a:chExt cx="712454" cy="2228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2454" cy="222861"/>
            </a:xfrm>
            <a:custGeom>
              <a:avLst/>
              <a:gdLst/>
              <a:ahLst/>
              <a:cxnLst/>
              <a:rect l="l" t="t" r="r" b="b"/>
              <a:pathLst>
                <a:path w="712454" h="222861">
                  <a:moveTo>
                    <a:pt x="0" y="0"/>
                  </a:moveTo>
                  <a:lnTo>
                    <a:pt x="712454" y="0"/>
                  </a:lnTo>
                  <a:lnTo>
                    <a:pt x="712454" y="222861"/>
                  </a:lnTo>
                  <a:lnTo>
                    <a:pt x="0" y="222861"/>
                  </a:lnTo>
                  <a:close/>
                </a:path>
              </a:pathLst>
            </a:custGeom>
            <a:solidFill>
              <a:srgbClr val="0F4983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712454" cy="280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180072" y="3259943"/>
            <a:ext cx="2855568" cy="893242"/>
            <a:chOff x="0" y="0"/>
            <a:chExt cx="712454" cy="22286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12454" cy="222861"/>
            </a:xfrm>
            <a:custGeom>
              <a:avLst/>
              <a:gdLst/>
              <a:ahLst/>
              <a:cxnLst/>
              <a:rect l="l" t="t" r="r" b="b"/>
              <a:pathLst>
                <a:path w="712454" h="222861">
                  <a:moveTo>
                    <a:pt x="0" y="0"/>
                  </a:moveTo>
                  <a:lnTo>
                    <a:pt x="712454" y="0"/>
                  </a:lnTo>
                  <a:lnTo>
                    <a:pt x="712454" y="222861"/>
                  </a:lnTo>
                  <a:lnTo>
                    <a:pt x="0" y="222861"/>
                  </a:lnTo>
                  <a:close/>
                </a:path>
              </a:pathLst>
            </a:custGeom>
            <a:solidFill>
              <a:srgbClr val="0F4983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712454" cy="280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192088" y="3259943"/>
            <a:ext cx="10032866" cy="893242"/>
            <a:chOff x="0" y="0"/>
            <a:chExt cx="2503165" cy="22286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503165" cy="222861"/>
            </a:xfrm>
            <a:custGeom>
              <a:avLst/>
              <a:gdLst/>
              <a:ahLst/>
              <a:cxnLst/>
              <a:rect l="l" t="t" r="r" b="b"/>
              <a:pathLst>
                <a:path w="2503165" h="222861">
                  <a:moveTo>
                    <a:pt x="0" y="0"/>
                  </a:moveTo>
                  <a:lnTo>
                    <a:pt x="2503165" y="0"/>
                  </a:lnTo>
                  <a:lnTo>
                    <a:pt x="2503165" y="222861"/>
                  </a:lnTo>
                  <a:lnTo>
                    <a:pt x="0" y="222861"/>
                  </a:lnTo>
                  <a:close/>
                </a:path>
              </a:pathLst>
            </a:custGeom>
            <a:solidFill>
              <a:srgbClr val="0F4983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2503165" cy="280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46052" y="4153185"/>
            <a:ext cx="3246120" cy="5140381"/>
            <a:chOff x="0" y="0"/>
            <a:chExt cx="809896" cy="128250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09896" cy="1282507"/>
            </a:xfrm>
            <a:custGeom>
              <a:avLst/>
              <a:gdLst/>
              <a:ahLst/>
              <a:cxnLst/>
              <a:rect l="l" t="t" r="r" b="b"/>
              <a:pathLst>
                <a:path w="809896" h="1282507">
                  <a:moveTo>
                    <a:pt x="0" y="0"/>
                  </a:moveTo>
                  <a:lnTo>
                    <a:pt x="809896" y="0"/>
                  </a:lnTo>
                  <a:lnTo>
                    <a:pt x="809896" y="1282507"/>
                  </a:lnTo>
                  <a:lnTo>
                    <a:pt x="0" y="1282507"/>
                  </a:lnTo>
                  <a:close/>
                </a:path>
              </a:pathLst>
            </a:custGeom>
            <a:solidFill>
              <a:srgbClr val="6893BF">
                <a:alpha val="4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809896" cy="1339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520548" y="4153185"/>
            <a:ext cx="3246120" cy="5140381"/>
            <a:chOff x="0" y="0"/>
            <a:chExt cx="809896" cy="128250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09896" cy="1282507"/>
            </a:xfrm>
            <a:custGeom>
              <a:avLst/>
              <a:gdLst/>
              <a:ahLst/>
              <a:cxnLst/>
              <a:rect l="l" t="t" r="r" b="b"/>
              <a:pathLst>
                <a:path w="809896" h="1282507">
                  <a:moveTo>
                    <a:pt x="0" y="0"/>
                  </a:moveTo>
                  <a:lnTo>
                    <a:pt x="809896" y="0"/>
                  </a:lnTo>
                  <a:lnTo>
                    <a:pt x="809896" y="1282507"/>
                  </a:lnTo>
                  <a:lnTo>
                    <a:pt x="0" y="1282507"/>
                  </a:lnTo>
                  <a:close/>
                </a:path>
              </a:pathLst>
            </a:custGeom>
            <a:solidFill>
              <a:srgbClr val="C1EEFD">
                <a:alpha val="4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809896" cy="1339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274820" y="4153185"/>
            <a:ext cx="3246120" cy="5140381"/>
            <a:chOff x="0" y="0"/>
            <a:chExt cx="809896" cy="128250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09896" cy="1282507"/>
            </a:xfrm>
            <a:custGeom>
              <a:avLst/>
              <a:gdLst/>
              <a:ahLst/>
              <a:cxnLst/>
              <a:rect l="l" t="t" r="r" b="b"/>
              <a:pathLst>
                <a:path w="809896" h="1282507">
                  <a:moveTo>
                    <a:pt x="0" y="0"/>
                  </a:moveTo>
                  <a:lnTo>
                    <a:pt x="809896" y="0"/>
                  </a:lnTo>
                  <a:lnTo>
                    <a:pt x="809896" y="1282507"/>
                  </a:lnTo>
                  <a:lnTo>
                    <a:pt x="0" y="1282507"/>
                  </a:lnTo>
                  <a:close/>
                </a:path>
              </a:pathLst>
            </a:custGeom>
            <a:solidFill>
              <a:srgbClr val="67C0AF">
                <a:alpha val="19608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809896" cy="1339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013180" y="4153185"/>
            <a:ext cx="3211774" cy="5140381"/>
            <a:chOff x="0" y="0"/>
            <a:chExt cx="801327" cy="128250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01327" cy="1282507"/>
            </a:xfrm>
            <a:custGeom>
              <a:avLst/>
              <a:gdLst/>
              <a:ahLst/>
              <a:cxnLst/>
              <a:rect l="l" t="t" r="r" b="b"/>
              <a:pathLst>
                <a:path w="801327" h="1282507">
                  <a:moveTo>
                    <a:pt x="0" y="0"/>
                  </a:moveTo>
                  <a:lnTo>
                    <a:pt x="801327" y="0"/>
                  </a:lnTo>
                  <a:lnTo>
                    <a:pt x="801327" y="1282507"/>
                  </a:lnTo>
                  <a:lnTo>
                    <a:pt x="0" y="1282507"/>
                  </a:lnTo>
                  <a:close/>
                </a:path>
              </a:pathLst>
            </a:custGeom>
            <a:solidFill>
              <a:srgbClr val="C1EEFD">
                <a:alpha val="4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801327" cy="1339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 rot="5400000">
            <a:off x="3982250" y="3534104"/>
            <a:ext cx="893242" cy="308103"/>
            <a:chOff x="0" y="0"/>
            <a:chExt cx="1030943" cy="3556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30943" cy="355600"/>
            </a:xfrm>
            <a:custGeom>
              <a:avLst/>
              <a:gdLst/>
              <a:ahLst/>
              <a:cxnLst/>
              <a:rect l="l" t="t" r="r" b="b"/>
              <a:pathLst>
                <a:path w="1030943" h="355600">
                  <a:moveTo>
                    <a:pt x="515472" y="0"/>
                  </a:moveTo>
                  <a:lnTo>
                    <a:pt x="1030943" y="355600"/>
                  </a:lnTo>
                  <a:lnTo>
                    <a:pt x="0" y="355600"/>
                  </a:lnTo>
                  <a:lnTo>
                    <a:pt x="515472" y="0"/>
                  </a:lnTo>
                  <a:close/>
                </a:path>
              </a:pathLst>
            </a:custGeom>
            <a:solidFill>
              <a:srgbClr val="6893B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61085" y="107950"/>
              <a:ext cx="708774" cy="222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 rot="5400000">
            <a:off x="7120502" y="3552513"/>
            <a:ext cx="704236" cy="308103"/>
            <a:chOff x="0" y="0"/>
            <a:chExt cx="812800" cy="3556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355600"/>
            </a:xfrm>
            <a:custGeom>
              <a:avLst/>
              <a:gdLst/>
              <a:ahLst/>
              <a:cxnLst/>
              <a:rect l="l" t="t" r="r" b="b"/>
              <a:pathLst>
                <a:path w="812800" h="355600">
                  <a:moveTo>
                    <a:pt x="406400" y="0"/>
                  </a:moveTo>
                  <a:lnTo>
                    <a:pt x="812800" y="355600"/>
                  </a:lnTo>
                  <a:lnTo>
                    <a:pt x="0" y="3556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F4983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27000" y="107950"/>
              <a:ext cx="558800" cy="222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 rot="5400000">
            <a:off x="9976070" y="3552513"/>
            <a:ext cx="704236" cy="308103"/>
            <a:chOff x="0" y="0"/>
            <a:chExt cx="812800" cy="3556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355600"/>
            </a:xfrm>
            <a:custGeom>
              <a:avLst/>
              <a:gdLst/>
              <a:ahLst/>
              <a:cxnLst/>
              <a:rect l="l" t="t" r="r" b="b"/>
              <a:pathLst>
                <a:path w="812800" h="355600">
                  <a:moveTo>
                    <a:pt x="406400" y="0"/>
                  </a:moveTo>
                  <a:lnTo>
                    <a:pt x="812800" y="355600"/>
                  </a:lnTo>
                  <a:lnTo>
                    <a:pt x="0" y="3556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F4983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27000" y="107950"/>
              <a:ext cx="558800" cy="222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 rot="5400000">
            <a:off x="12831639" y="3552513"/>
            <a:ext cx="704236" cy="308103"/>
            <a:chOff x="0" y="0"/>
            <a:chExt cx="812800" cy="3556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355600"/>
            </a:xfrm>
            <a:custGeom>
              <a:avLst/>
              <a:gdLst/>
              <a:ahLst/>
              <a:cxnLst/>
              <a:rect l="l" t="t" r="r" b="b"/>
              <a:pathLst>
                <a:path w="812800" h="355600">
                  <a:moveTo>
                    <a:pt x="406400" y="0"/>
                  </a:moveTo>
                  <a:lnTo>
                    <a:pt x="812800" y="355600"/>
                  </a:lnTo>
                  <a:lnTo>
                    <a:pt x="0" y="3556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F4983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27000" y="107950"/>
              <a:ext cx="558800" cy="222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320631" y="209673"/>
            <a:ext cx="3216244" cy="817337"/>
            <a:chOff x="0" y="0"/>
            <a:chExt cx="4288326" cy="1089783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634674" cy="1089783"/>
            </a:xfrm>
            <a:custGeom>
              <a:avLst/>
              <a:gdLst/>
              <a:ahLst/>
              <a:cxnLst/>
              <a:rect l="l" t="t" r="r" b="b"/>
              <a:pathLst>
                <a:path w="1634674" h="1089783">
                  <a:moveTo>
                    <a:pt x="0" y="0"/>
                  </a:moveTo>
                  <a:lnTo>
                    <a:pt x="1634674" y="0"/>
                  </a:lnTo>
                  <a:lnTo>
                    <a:pt x="1634674" y="1089783"/>
                  </a:lnTo>
                  <a:lnTo>
                    <a:pt x="0" y="1089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1303582" y="324421"/>
              <a:ext cx="2984744" cy="400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  <a:spcBef>
                  <a:spcPct val="0"/>
                </a:spcBef>
              </a:pPr>
              <a:r>
                <a:rPr lang="en-US" sz="1818" b="1" i="1">
                  <a:solidFill>
                    <a:srgbClr val="6893BF"/>
                  </a:solidFill>
                  <a:latin typeface="Public Sans 2 Bold Italics"/>
                  <a:ea typeface="Public Sans 2 Bold Italics"/>
                  <a:cs typeface="Public Sans 2 Bold Italics"/>
                  <a:sym typeface="Public Sans 2 Bold Italics"/>
                </a:rPr>
                <a:t>NESDC</a:t>
              </a:r>
            </a:p>
          </p:txBody>
        </p:sp>
      </p:grpSp>
      <p:sp>
        <p:nvSpPr>
          <p:cNvPr id="48" name="Freeform 48"/>
          <p:cNvSpPr/>
          <p:nvPr/>
        </p:nvSpPr>
        <p:spPr>
          <a:xfrm>
            <a:off x="5292004" y="4378744"/>
            <a:ext cx="1211753" cy="1208723"/>
          </a:xfrm>
          <a:custGeom>
            <a:avLst/>
            <a:gdLst/>
            <a:ahLst/>
            <a:cxnLst/>
            <a:rect l="l" t="t" r="r" b="b"/>
            <a:pathLst>
              <a:path w="1211753" h="1208723">
                <a:moveTo>
                  <a:pt x="0" y="0"/>
                </a:moveTo>
                <a:lnTo>
                  <a:pt x="1211752" y="0"/>
                </a:lnTo>
                <a:lnTo>
                  <a:pt x="1211752" y="1208724"/>
                </a:lnTo>
                <a:lnTo>
                  <a:pt x="0" y="12087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9" name="Freeform 49"/>
          <p:cNvSpPr/>
          <p:nvPr/>
        </p:nvSpPr>
        <p:spPr>
          <a:xfrm>
            <a:off x="11449036" y="4259179"/>
            <a:ext cx="1882168" cy="1267327"/>
          </a:xfrm>
          <a:custGeom>
            <a:avLst/>
            <a:gdLst/>
            <a:ahLst/>
            <a:cxnLst/>
            <a:rect l="l" t="t" r="r" b="b"/>
            <a:pathLst>
              <a:path w="1882168" h="1267327">
                <a:moveTo>
                  <a:pt x="0" y="0"/>
                </a:moveTo>
                <a:lnTo>
                  <a:pt x="1882168" y="0"/>
                </a:lnTo>
                <a:lnTo>
                  <a:pt x="1882168" y="1267327"/>
                </a:lnTo>
                <a:lnTo>
                  <a:pt x="0" y="12673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0" name="Freeform 50"/>
          <p:cNvSpPr/>
          <p:nvPr/>
        </p:nvSpPr>
        <p:spPr>
          <a:xfrm>
            <a:off x="8405221" y="4259179"/>
            <a:ext cx="1476773" cy="1447853"/>
          </a:xfrm>
          <a:custGeom>
            <a:avLst/>
            <a:gdLst/>
            <a:ahLst/>
            <a:cxnLst/>
            <a:rect l="l" t="t" r="r" b="b"/>
            <a:pathLst>
              <a:path w="1476773" h="1447853">
                <a:moveTo>
                  <a:pt x="0" y="0"/>
                </a:moveTo>
                <a:lnTo>
                  <a:pt x="1476773" y="0"/>
                </a:lnTo>
                <a:lnTo>
                  <a:pt x="1476773" y="1447853"/>
                </a:lnTo>
                <a:lnTo>
                  <a:pt x="0" y="14478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1" name="Freeform 51"/>
          <p:cNvSpPr/>
          <p:nvPr/>
        </p:nvSpPr>
        <p:spPr>
          <a:xfrm>
            <a:off x="15017764" y="4319000"/>
            <a:ext cx="1168260" cy="1270999"/>
          </a:xfrm>
          <a:custGeom>
            <a:avLst/>
            <a:gdLst/>
            <a:ahLst/>
            <a:cxnLst/>
            <a:rect l="l" t="t" r="r" b="b"/>
            <a:pathLst>
              <a:path w="1168260" h="1270999">
                <a:moveTo>
                  <a:pt x="0" y="0"/>
                </a:moveTo>
                <a:lnTo>
                  <a:pt x="1168261" y="0"/>
                </a:lnTo>
                <a:lnTo>
                  <a:pt x="1168261" y="1270999"/>
                </a:lnTo>
                <a:lnTo>
                  <a:pt x="0" y="12709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2" name="Freeform 52"/>
          <p:cNvSpPr/>
          <p:nvPr/>
        </p:nvSpPr>
        <p:spPr>
          <a:xfrm>
            <a:off x="2096199" y="4378744"/>
            <a:ext cx="1145825" cy="1170702"/>
          </a:xfrm>
          <a:custGeom>
            <a:avLst/>
            <a:gdLst/>
            <a:ahLst/>
            <a:cxnLst/>
            <a:rect l="l" t="t" r="r" b="b"/>
            <a:pathLst>
              <a:path w="1145825" h="1170702">
                <a:moveTo>
                  <a:pt x="0" y="0"/>
                </a:moveTo>
                <a:lnTo>
                  <a:pt x="1145825" y="0"/>
                </a:lnTo>
                <a:lnTo>
                  <a:pt x="1145825" y="1170702"/>
                </a:lnTo>
                <a:lnTo>
                  <a:pt x="0" y="11707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3" name="Freeform 53"/>
          <p:cNvSpPr/>
          <p:nvPr/>
        </p:nvSpPr>
        <p:spPr>
          <a:xfrm>
            <a:off x="1151176" y="3340211"/>
            <a:ext cx="712208" cy="707029"/>
          </a:xfrm>
          <a:custGeom>
            <a:avLst/>
            <a:gdLst/>
            <a:ahLst/>
            <a:cxnLst/>
            <a:rect l="l" t="t" r="r" b="b"/>
            <a:pathLst>
              <a:path w="712208" h="707029">
                <a:moveTo>
                  <a:pt x="0" y="0"/>
                </a:moveTo>
                <a:lnTo>
                  <a:pt x="712208" y="0"/>
                </a:lnTo>
                <a:lnTo>
                  <a:pt x="712208" y="707028"/>
                </a:lnTo>
                <a:lnTo>
                  <a:pt x="0" y="707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4" name="TextBox 54"/>
          <p:cNvSpPr txBox="1"/>
          <p:nvPr/>
        </p:nvSpPr>
        <p:spPr>
          <a:xfrm>
            <a:off x="8982771" y="3390620"/>
            <a:ext cx="1797997" cy="539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6"/>
              </a:lnSpc>
            </a:pPr>
            <a:r>
              <a:rPr lang="en-US" sz="3133" b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Step 6</a:t>
            </a:r>
          </a:p>
        </p:txBody>
      </p:sp>
      <p:sp>
        <p:nvSpPr>
          <p:cNvPr id="55" name="Freeform 55"/>
          <p:cNvSpPr/>
          <p:nvPr/>
        </p:nvSpPr>
        <p:spPr>
          <a:xfrm>
            <a:off x="8389863" y="3360015"/>
            <a:ext cx="684800" cy="701459"/>
          </a:xfrm>
          <a:custGeom>
            <a:avLst/>
            <a:gdLst/>
            <a:ahLst/>
            <a:cxnLst/>
            <a:rect l="l" t="t" r="r" b="b"/>
            <a:pathLst>
              <a:path w="684800" h="701459">
                <a:moveTo>
                  <a:pt x="0" y="0"/>
                </a:moveTo>
                <a:lnTo>
                  <a:pt x="684799" y="0"/>
                </a:lnTo>
                <a:lnTo>
                  <a:pt x="684799" y="701460"/>
                </a:lnTo>
                <a:lnTo>
                  <a:pt x="0" y="701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6" name="Freeform 56"/>
          <p:cNvSpPr/>
          <p:nvPr/>
        </p:nvSpPr>
        <p:spPr>
          <a:xfrm>
            <a:off x="1187538" y="1195068"/>
            <a:ext cx="2630414" cy="2064875"/>
          </a:xfrm>
          <a:custGeom>
            <a:avLst/>
            <a:gdLst/>
            <a:ahLst/>
            <a:cxnLst/>
            <a:rect l="l" t="t" r="r" b="b"/>
            <a:pathLst>
              <a:path w="2630414" h="2064875">
                <a:moveTo>
                  <a:pt x="0" y="0"/>
                </a:moveTo>
                <a:lnTo>
                  <a:pt x="2630415" y="0"/>
                </a:lnTo>
                <a:lnTo>
                  <a:pt x="2630415" y="2064875"/>
                </a:lnTo>
                <a:lnTo>
                  <a:pt x="0" y="20648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7" name="Freeform 57"/>
          <p:cNvSpPr/>
          <p:nvPr/>
        </p:nvSpPr>
        <p:spPr>
          <a:xfrm>
            <a:off x="15568332" y="748379"/>
            <a:ext cx="1282690" cy="2416314"/>
          </a:xfrm>
          <a:custGeom>
            <a:avLst/>
            <a:gdLst/>
            <a:ahLst/>
            <a:cxnLst/>
            <a:rect l="l" t="t" r="r" b="b"/>
            <a:pathLst>
              <a:path w="1282690" h="2416314">
                <a:moveTo>
                  <a:pt x="0" y="0"/>
                </a:moveTo>
                <a:lnTo>
                  <a:pt x="1282690" y="0"/>
                </a:lnTo>
                <a:lnTo>
                  <a:pt x="1282690" y="2416314"/>
                </a:lnTo>
                <a:lnTo>
                  <a:pt x="0" y="24163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87542" b="-47488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58" name="Group 58"/>
          <p:cNvGrpSpPr/>
          <p:nvPr/>
        </p:nvGrpSpPr>
        <p:grpSpPr>
          <a:xfrm>
            <a:off x="3596113" y="3848751"/>
            <a:ext cx="875580" cy="820856"/>
            <a:chOff x="0" y="0"/>
            <a:chExt cx="1167439" cy="1094474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1167439" cy="1094474"/>
            </a:xfrm>
            <a:custGeom>
              <a:avLst/>
              <a:gdLst/>
              <a:ahLst/>
              <a:cxnLst/>
              <a:rect l="l" t="t" r="r" b="b"/>
              <a:pathLst>
                <a:path w="1167439" h="1094474">
                  <a:moveTo>
                    <a:pt x="0" y="0"/>
                  </a:moveTo>
                  <a:lnTo>
                    <a:pt x="1167439" y="0"/>
                  </a:lnTo>
                  <a:lnTo>
                    <a:pt x="1167439" y="1094474"/>
                  </a:lnTo>
                  <a:lnTo>
                    <a:pt x="0" y="1094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60" name="TextBox 60"/>
            <p:cNvSpPr txBox="1"/>
            <p:nvPr/>
          </p:nvSpPr>
          <p:spPr>
            <a:xfrm rot="-430865">
              <a:off x="59191" y="385643"/>
              <a:ext cx="902006" cy="310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59"/>
                </a:lnSpc>
              </a:pPr>
              <a:r>
                <a:rPr lang="en-US" sz="1599" b="1">
                  <a:solidFill>
                    <a:srgbClr val="0F4983"/>
                  </a:solidFill>
                  <a:latin typeface="Public Sans 1 Bold"/>
                  <a:ea typeface="Public Sans 1 Bold"/>
                  <a:cs typeface="Public Sans 1 Bold"/>
                  <a:sym typeface="Public Sans 1 Bold"/>
                </a:rPr>
                <a:t>2025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0616979" y="3401803"/>
            <a:ext cx="2046078" cy="583844"/>
            <a:chOff x="0" y="0"/>
            <a:chExt cx="2728104" cy="778459"/>
          </a:xfrm>
        </p:grpSpPr>
        <p:sp>
          <p:nvSpPr>
            <p:cNvPr id="62" name="Freeform 62"/>
            <p:cNvSpPr/>
            <p:nvPr/>
          </p:nvSpPr>
          <p:spPr>
            <a:xfrm>
              <a:off x="207925" y="0"/>
              <a:ext cx="2312253" cy="778459"/>
            </a:xfrm>
            <a:custGeom>
              <a:avLst/>
              <a:gdLst/>
              <a:ahLst/>
              <a:cxnLst/>
              <a:rect l="l" t="t" r="r" b="b"/>
              <a:pathLst>
                <a:path w="2312253" h="778459">
                  <a:moveTo>
                    <a:pt x="0" y="0"/>
                  </a:moveTo>
                  <a:lnTo>
                    <a:pt x="2312253" y="0"/>
                  </a:lnTo>
                  <a:lnTo>
                    <a:pt x="2312253" y="778459"/>
                  </a:lnTo>
                  <a:lnTo>
                    <a:pt x="0" y="778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127992"/>
              <a:ext cx="2728104" cy="461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52"/>
                </a:lnSpc>
              </a:pPr>
              <a:r>
                <a:rPr lang="en-US" sz="2037" b="1">
                  <a:solidFill>
                    <a:srgbClr val="0052B4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2026 - 2028</a:t>
              </a:r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1739738" y="3370815"/>
            <a:ext cx="1797997" cy="539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6"/>
              </a:lnSpc>
            </a:pPr>
            <a:r>
              <a:rPr lang="en-US" sz="3133" b="1">
                <a:solidFill>
                  <a:srgbClr val="FCFDFE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Step 5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505720" y="5625568"/>
            <a:ext cx="2326783" cy="877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6"/>
              </a:lnSpc>
            </a:pPr>
            <a:r>
              <a:rPr lang="en-US" sz="2533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Initial Memorandum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400739" y="6775142"/>
            <a:ext cx="2536745" cy="2393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dirty="0" err="1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ไทยยื่นบันทึกเบื้องต้น</a:t>
            </a:r>
            <a:r>
              <a:rPr lang="en-US" sz="1900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 (Initial Memorandum) </a:t>
            </a:r>
            <a:r>
              <a:rPr lang="en-US" sz="1900" dirty="0" err="1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ให้กับ</a:t>
            </a:r>
            <a:r>
              <a:rPr lang="en-US" sz="1900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 OECD</a:t>
            </a:r>
          </a:p>
          <a:p>
            <a:pPr algn="ctr">
              <a:lnSpc>
                <a:spcPts val="2660"/>
              </a:lnSpc>
            </a:pPr>
            <a:endParaRPr lang="en-US" sz="1900" dirty="0">
              <a:solidFill>
                <a:srgbClr val="0F4983"/>
              </a:solidFill>
              <a:latin typeface="Public Sans 2"/>
              <a:ea typeface="Public Sans 2"/>
              <a:cs typeface="Public Sans 2"/>
              <a:sym typeface="Public Sans 2"/>
            </a:endParaRPr>
          </a:p>
          <a:p>
            <a:pPr algn="ctr">
              <a:lnSpc>
                <a:spcPts val="2660"/>
              </a:lnSpc>
            </a:pPr>
            <a:r>
              <a:rPr lang="en-US" sz="1900" dirty="0" err="1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และ</a:t>
            </a:r>
            <a:r>
              <a:rPr lang="en-US" sz="1900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 OECD </a:t>
            </a:r>
            <a:r>
              <a:rPr lang="en-US" sz="1900" dirty="0" err="1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อ่านเอกสาร</a:t>
            </a:r>
            <a:endParaRPr lang="en-US" sz="1900" dirty="0">
              <a:solidFill>
                <a:srgbClr val="0F4983"/>
              </a:solidFill>
              <a:latin typeface="Public Sans 2"/>
              <a:ea typeface="Public Sans 2"/>
              <a:cs typeface="Public Sans 2"/>
              <a:sym typeface="Public Sans 2"/>
            </a:endParaRPr>
          </a:p>
          <a:p>
            <a:pPr algn="ctr">
              <a:lnSpc>
                <a:spcPts val="2660"/>
              </a:lnSpc>
            </a:pPr>
            <a:r>
              <a:rPr lang="en-US" sz="1900" dirty="0" err="1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การประเมินตนเองเบื้องต้น</a:t>
            </a:r>
            <a:endParaRPr lang="en-US" sz="1900" dirty="0">
              <a:solidFill>
                <a:srgbClr val="0F4983"/>
              </a:solidFill>
              <a:latin typeface="Public Sans 2"/>
              <a:ea typeface="Public Sans 2"/>
              <a:cs typeface="Public Sans 2"/>
              <a:sym typeface="Public Sans 2"/>
            </a:endParaRPr>
          </a:p>
          <a:p>
            <a:pPr algn="ctr">
              <a:lnSpc>
                <a:spcPts val="2660"/>
              </a:lnSpc>
            </a:pPr>
            <a:r>
              <a:rPr lang="en-US" sz="1900" dirty="0" err="1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ที่ไทยจัดทำ</a:t>
            </a:r>
            <a:endParaRPr lang="en-US" sz="1900" dirty="0">
              <a:solidFill>
                <a:srgbClr val="0F4983"/>
              </a:solidFill>
              <a:latin typeface="Public Sans 2"/>
              <a:ea typeface="Public Sans 2"/>
              <a:cs typeface="Public Sans 2"/>
              <a:sym typeface="Public Sans 2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4832871" y="5625568"/>
            <a:ext cx="2130018" cy="877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6"/>
              </a:lnSpc>
            </a:pPr>
            <a:r>
              <a:rPr lang="en-US" sz="2533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Information Gathering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4499203" y="6775142"/>
            <a:ext cx="2797354" cy="2644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OECD Directorates </a:t>
            </a:r>
          </a:p>
          <a:p>
            <a:pPr algn="ctr">
              <a:lnSpc>
                <a:spcPts val="2660"/>
              </a:lnSpc>
            </a:pPr>
            <a:r>
              <a:rPr lang="en-US" sz="1900" dirty="0" err="1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เดินทางมายังประเทศไทย</a:t>
            </a:r>
            <a:endParaRPr lang="en-US" sz="1900" dirty="0">
              <a:solidFill>
                <a:srgbClr val="0F4983"/>
              </a:solidFill>
              <a:latin typeface="Public Sans 2"/>
              <a:ea typeface="Public Sans 2"/>
              <a:cs typeface="Public Sans 2"/>
              <a:sym typeface="Public Sans 2"/>
            </a:endParaRPr>
          </a:p>
          <a:p>
            <a:pPr algn="ctr">
              <a:lnSpc>
                <a:spcPts val="2660"/>
              </a:lnSpc>
            </a:pPr>
            <a:r>
              <a:rPr lang="en-US" sz="1900" dirty="0" err="1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เพื่อเก็บข้อมูลเพิ่มเติม</a:t>
            </a:r>
            <a:endParaRPr lang="en-US" sz="1900" dirty="0">
              <a:solidFill>
                <a:srgbClr val="0F4983"/>
              </a:solidFill>
              <a:latin typeface="Public Sans 2"/>
              <a:ea typeface="Public Sans 2"/>
              <a:cs typeface="Public Sans 2"/>
              <a:sym typeface="Public Sans 2"/>
            </a:endParaRPr>
          </a:p>
          <a:p>
            <a:pPr algn="ctr">
              <a:lnSpc>
                <a:spcPts val="2660"/>
              </a:lnSpc>
            </a:pPr>
            <a:endParaRPr lang="en-US" sz="1900" dirty="0">
              <a:solidFill>
                <a:srgbClr val="0F4983"/>
              </a:solidFill>
              <a:latin typeface="Public Sans 2"/>
              <a:ea typeface="Public Sans 2"/>
              <a:cs typeface="Public Sans 2"/>
              <a:sym typeface="Public Sans 2"/>
            </a:endParaRPr>
          </a:p>
          <a:p>
            <a:pPr algn="ctr">
              <a:lnSpc>
                <a:spcPts val="2660"/>
              </a:lnSpc>
            </a:pPr>
            <a:r>
              <a:rPr lang="en-US" sz="1900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•Questionnaires</a:t>
            </a:r>
          </a:p>
          <a:p>
            <a:pPr algn="ctr">
              <a:lnSpc>
                <a:spcPts val="2660"/>
              </a:lnSpc>
            </a:pPr>
            <a:r>
              <a:rPr lang="en-US" sz="1900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•Fact-finding missions</a:t>
            </a:r>
          </a:p>
          <a:p>
            <a:pPr algn="ctr">
              <a:lnSpc>
                <a:spcPts val="2660"/>
              </a:lnSpc>
            </a:pPr>
            <a:r>
              <a:rPr lang="en-US" sz="1900" dirty="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•Independent research</a:t>
            </a:r>
          </a:p>
          <a:p>
            <a:pPr algn="ctr">
              <a:lnSpc>
                <a:spcPts val="2660"/>
              </a:lnSpc>
            </a:pPr>
            <a:endParaRPr lang="en-US" sz="1900" dirty="0">
              <a:solidFill>
                <a:srgbClr val="0F4983"/>
              </a:solidFill>
              <a:latin typeface="Public Sans 2"/>
              <a:ea typeface="Public Sans 2"/>
              <a:cs typeface="Public Sans 2"/>
              <a:sym typeface="Public Sans 2"/>
            </a:endParaRPr>
          </a:p>
        </p:txBody>
      </p:sp>
      <p:sp>
        <p:nvSpPr>
          <p:cNvPr id="69" name="TextBox 69"/>
          <p:cNvSpPr txBox="1"/>
          <p:nvPr/>
        </p:nvSpPr>
        <p:spPr>
          <a:xfrm>
            <a:off x="7983184" y="5625568"/>
            <a:ext cx="2320848" cy="132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6"/>
              </a:lnSpc>
            </a:pPr>
            <a:r>
              <a:rPr lang="en-US" sz="2533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Detailed Background Report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8034647" y="7272856"/>
            <a:ext cx="2217922" cy="985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สำนักเลขาธิการ OECD จัดทำรายงานภูมิหลังการดำเนินการของไทย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1284090" y="5625568"/>
            <a:ext cx="2212060" cy="877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6"/>
              </a:lnSpc>
            </a:pPr>
            <a:r>
              <a:rPr lang="en-US" sz="2533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Committee Discussions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1281159" y="6775142"/>
            <a:ext cx="2217922" cy="1648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หน่วยงานไทยนำเสนอกฎหมาย นโยบาย </a:t>
            </a:r>
          </a:p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และแนวปฏิบัติของไทย และตอบข้อซักถามของคณะกรรมการ OECD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4492934" y="5625568"/>
            <a:ext cx="2217922" cy="888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6"/>
              </a:lnSpc>
            </a:pPr>
            <a:r>
              <a:rPr lang="en-US" sz="2533" b="1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Chair’s Letters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4329751" y="6685276"/>
            <a:ext cx="2544288" cy="216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0"/>
              </a:lnSpc>
            </a:pPr>
            <a:r>
              <a:rPr lang="en-US" sz="1779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คณะกรรมการ OECD </a:t>
            </a:r>
          </a:p>
          <a:p>
            <a:pPr algn="ctr">
              <a:lnSpc>
                <a:spcPts val="2490"/>
              </a:lnSpc>
            </a:pPr>
            <a:r>
              <a:rPr lang="en-US" sz="1779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ให้ข้อเสนอแนะกับไทยเพื่อปรับปรุงกฎหมาย นโยบาย และแนวปฏิบัติโดยส่งหนังสือ</a:t>
            </a:r>
          </a:p>
          <a:p>
            <a:pPr algn="ctr">
              <a:lnSpc>
                <a:spcPts val="2490"/>
              </a:lnSpc>
            </a:pPr>
            <a:r>
              <a:rPr lang="en-US" sz="1779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 → ประเทศไทยดำเนินการตามข้อเสนอแนะ → ส่งหนังสือตอบกลับ OECD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3965483" y="857250"/>
            <a:ext cx="11457384" cy="137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52"/>
              </a:lnSpc>
            </a:pPr>
            <a:r>
              <a:rPr lang="en-US" sz="7894" b="1" spc="702">
                <a:solidFill>
                  <a:srgbClr val="0F4983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TECHNICAL REVIEW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3837003" y="2105309"/>
            <a:ext cx="11714346" cy="920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6"/>
              </a:lnSpc>
            </a:pPr>
            <a:r>
              <a:rPr lang="en-US" sz="5397" spc="48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ขั้นตอนในช่วงการประเมินทางเทคนิค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046052" y="9514701"/>
            <a:ext cx="4683555" cy="321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>
                <a:solidFill>
                  <a:srgbClr val="0F4983"/>
                </a:solidFill>
                <a:latin typeface="Public Sans 2"/>
                <a:ea typeface="Public Sans 2"/>
                <a:cs typeface="Public Sans 2"/>
                <a:sym typeface="Public Sans 2"/>
              </a:rPr>
              <a:t>ที่มา: OECD Directorate for Legal Affairs</a:t>
            </a:r>
          </a:p>
        </p:txBody>
      </p:sp>
      <p:grpSp>
        <p:nvGrpSpPr>
          <p:cNvPr id="78" name="Group 78"/>
          <p:cNvGrpSpPr/>
          <p:nvPr/>
        </p:nvGrpSpPr>
        <p:grpSpPr>
          <a:xfrm>
            <a:off x="17504815" y="9503815"/>
            <a:ext cx="816965" cy="816965"/>
            <a:chOff x="0" y="0"/>
            <a:chExt cx="1089286" cy="1089286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1089286" cy="1089286"/>
            </a:xfrm>
            <a:custGeom>
              <a:avLst/>
              <a:gdLst/>
              <a:ahLst/>
              <a:cxnLst/>
              <a:rect l="l" t="t" r="r" b="b"/>
              <a:pathLst>
                <a:path w="1089286" h="1089286">
                  <a:moveTo>
                    <a:pt x="0" y="0"/>
                  </a:moveTo>
                  <a:lnTo>
                    <a:pt x="1089286" y="0"/>
                  </a:lnTo>
                  <a:lnTo>
                    <a:pt x="1089286" y="1089286"/>
                  </a:lnTo>
                  <a:lnTo>
                    <a:pt x="0" y="1089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557113" y="679414"/>
              <a:ext cx="337339" cy="29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6"/>
                </a:lnSpc>
              </a:pPr>
              <a:r>
                <a:rPr lang="en-US" sz="1596" b="1" spc="-79">
                  <a:solidFill>
                    <a:srgbClr val="193469"/>
                  </a:solidFill>
                  <a:latin typeface="Public Sans 2 Bold"/>
                  <a:ea typeface="Public Sans 2 Bold"/>
                  <a:cs typeface="Public Sans 2 Bold"/>
                  <a:sym typeface="Public Sans 2 Bold"/>
                </a:rPr>
                <a:t>8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2537</Words>
  <Application>Microsoft Office PowerPoint</Application>
  <PresentationFormat>Custom</PresentationFormat>
  <Paragraphs>500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Larken Heavy Italics</vt:lpstr>
      <vt:lpstr>Public Sans 1</vt:lpstr>
      <vt:lpstr>Public Sans 1 Bold Italics</vt:lpstr>
      <vt:lpstr>Public Sans 2 Bold Italics</vt:lpstr>
      <vt:lpstr>Barlow Condensed Semi-Bold</vt:lpstr>
      <vt:lpstr>Public Sans 2 Bold</vt:lpstr>
      <vt:lpstr>Arimo Bold</vt:lpstr>
      <vt:lpstr>Calibri</vt:lpstr>
      <vt:lpstr>Aileron Heavy</vt:lpstr>
      <vt:lpstr>Arial</vt:lpstr>
      <vt:lpstr>Anton</vt:lpstr>
      <vt:lpstr>Public Sans 2 Heavy</vt:lpstr>
      <vt:lpstr>Public Sans 1 Bold</vt:lpstr>
      <vt:lpstr>Public Sans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TH2OECD 101</dc:title>
  <cp:lastModifiedBy>Artitaya Somakerd</cp:lastModifiedBy>
  <cp:revision>1</cp:revision>
  <dcterms:created xsi:type="dcterms:W3CDTF">2006-08-16T00:00:00Z</dcterms:created>
  <dcterms:modified xsi:type="dcterms:W3CDTF">2026-02-26T10:10:08Z</dcterms:modified>
  <dc:identifier>DAHBvJRECmc</dc:identifier>
</cp:coreProperties>
</file>